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9" r:id="rId4"/>
    <p:sldId id="260" r:id="rId5"/>
    <p:sldId id="261" r:id="rId6"/>
    <p:sldId id="264" r:id="rId7"/>
    <p:sldId id="270" r:id="rId8"/>
    <p:sldId id="278" r:id="rId9"/>
    <p:sldId id="271" r:id="rId10"/>
    <p:sldId id="274" r:id="rId11"/>
    <p:sldId id="275" r:id="rId12"/>
    <p:sldId id="272" r:id="rId13"/>
    <p:sldId id="273" r:id="rId14"/>
    <p:sldId id="262" r:id="rId15"/>
    <p:sldId id="263" r:id="rId16"/>
    <p:sldId id="265" r:id="rId17"/>
    <p:sldId id="266" r:id="rId18"/>
    <p:sldId id="267" r:id="rId19"/>
    <p:sldId id="269"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0A4257-1FB6-4F70-B7B6-953B27FF703E}" type="datetimeFigureOut">
              <a:rPr lang="en-US" smtClean="0"/>
              <a:pPr/>
              <a:t>3/31/2011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E93F79-8CF7-48B0-92C2-80DD436B71D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FE93F79-8CF7-48B0-92C2-80DD436B71D5}"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AEC50CD-A770-418E-95F6-127C3065FF76}" type="datetimeFigureOut">
              <a:rPr lang="en-US" smtClean="0"/>
              <a:pPr/>
              <a:t>3/31/2011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EC50CD-A770-418E-95F6-127C3065FF76}" type="datetimeFigureOut">
              <a:rPr lang="en-US" smtClean="0"/>
              <a:pPr/>
              <a:t>3/31/2011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EC50CD-A770-418E-95F6-127C3065FF76}" type="datetimeFigureOut">
              <a:rPr lang="en-US" smtClean="0"/>
              <a:pPr/>
              <a:t>3/31/2011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EC50CD-A770-418E-95F6-127C3065FF76}" type="datetimeFigureOut">
              <a:rPr lang="en-US" smtClean="0"/>
              <a:pPr/>
              <a:t>3/31/2011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AEC50CD-A770-418E-95F6-127C3065FF76}" type="datetimeFigureOut">
              <a:rPr lang="en-US" smtClean="0"/>
              <a:pPr/>
              <a:t>3/31/2011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AEC50CD-A770-418E-95F6-127C3065FF76}" type="datetimeFigureOut">
              <a:rPr lang="en-US" smtClean="0"/>
              <a:pPr/>
              <a:t>3/31/2011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AEC50CD-A770-418E-95F6-127C3065FF76}" type="datetimeFigureOut">
              <a:rPr lang="en-US" smtClean="0"/>
              <a:pPr/>
              <a:t>3/31/2011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AEC50CD-A770-418E-95F6-127C3065FF76}" type="datetimeFigureOut">
              <a:rPr lang="en-US" smtClean="0"/>
              <a:pPr/>
              <a:t>3/31/2011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EC50CD-A770-418E-95F6-127C3065FF76}" type="datetimeFigureOut">
              <a:rPr lang="en-US" smtClean="0"/>
              <a:pPr/>
              <a:t>3/31/2011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EC50CD-A770-418E-95F6-127C3065FF76}" type="datetimeFigureOut">
              <a:rPr lang="en-US" smtClean="0"/>
              <a:pPr/>
              <a:t>3/31/2011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EC50CD-A770-418E-95F6-127C3065FF76}" type="datetimeFigureOut">
              <a:rPr lang="en-US" smtClean="0"/>
              <a:pPr/>
              <a:t>3/31/2011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0FCD1E-6299-49FC-8997-9B43DC06C88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EC50CD-A770-418E-95F6-127C3065FF76}" type="datetimeFigureOut">
              <a:rPr lang="en-US" smtClean="0"/>
              <a:pPr/>
              <a:t>3/31/2011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FCD1E-6299-49FC-8997-9B43DC06C88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audio" Target="../media/audio7.wav"/><Relationship Id="rId7"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jpeg"/><Relationship Id="rId10" Type="http://schemas.openxmlformats.org/officeDocument/2006/relationships/image" Target="../media/image31.jpeg"/><Relationship Id="rId4" Type="http://schemas.openxmlformats.org/officeDocument/2006/relationships/hyperlink" Target="http://images2.layoutsparks.com/1/111192/blue-swirls-random-design.jpg" TargetMode="External"/><Relationship Id="rId9"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 Id="rId4" Type="http://schemas.openxmlformats.org/officeDocument/2006/relationships/image" Target="../media/image34.jpeg"/></Relationships>
</file>

<file path=ppt/slides/_rels/slide1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audio" Target="../media/audio5.wav"/><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audio" Target="../media/audio8.wav"/><Relationship Id="rId1" Type="http://schemas.openxmlformats.org/officeDocument/2006/relationships/slideLayout" Target="../slideLayouts/slideLayout2.xml"/><Relationship Id="rId4" Type="http://schemas.openxmlformats.org/officeDocument/2006/relationships/image" Target="../media/image41.gif"/></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4.wav"/><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audio" Target="../media/audio4.wav"/><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4.wav"/><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5.wav"/><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6.wav"/><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research.surnames.com/images/civil_war_soldiers.jpg"/>
          <p:cNvPicPr>
            <a:picLocks noChangeAspect="1" noChangeArrowheads="1"/>
          </p:cNvPicPr>
          <p:nvPr/>
        </p:nvPicPr>
        <p:blipFill>
          <a:blip r:embed="rId3"/>
          <a:srcRect/>
          <a:stretch>
            <a:fillRect/>
          </a:stretch>
        </p:blipFill>
        <p:spPr bwMode="auto">
          <a:xfrm>
            <a:off x="0" y="0"/>
            <a:ext cx="9144000" cy="6865637"/>
          </a:xfrm>
          <a:prstGeom prst="rect">
            <a:avLst/>
          </a:prstGeom>
          <a:noFill/>
        </p:spPr>
      </p:pic>
      <p:sp>
        <p:nvSpPr>
          <p:cNvPr id="6" name="Rectangle 5"/>
          <p:cNvSpPr/>
          <p:nvPr/>
        </p:nvSpPr>
        <p:spPr>
          <a:xfrm>
            <a:off x="2362200" y="4800600"/>
            <a:ext cx="4953000" cy="12954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u="sng" dirty="0" smtClean="0">
                <a:solidFill>
                  <a:schemeClr val="tx1"/>
                </a:solidFill>
                <a:latin typeface="Old English Text MT" pitchFamily="66" charset="0"/>
              </a:rPr>
              <a:t>The Civil War</a:t>
            </a:r>
          </a:p>
          <a:p>
            <a:pPr algn="ctr"/>
            <a:r>
              <a:rPr lang="en-US" dirty="0" smtClean="0">
                <a:solidFill>
                  <a:schemeClr val="tx1"/>
                </a:solidFill>
                <a:latin typeface="Old English Text MT" pitchFamily="66" charset="0"/>
              </a:rPr>
              <a:t>By Kody Deda</a:t>
            </a:r>
            <a:endParaRPr lang="en-US" dirty="0">
              <a:solidFill>
                <a:schemeClr val="tx1"/>
              </a:solidFill>
              <a:latin typeface="Old English Text MT" pitchFamily="66" charset="0"/>
            </a:endParaRPr>
          </a:p>
        </p:txBody>
      </p:sp>
    </p:spTree>
  </p:cSld>
  <p:clrMapOvr>
    <a:masterClrMapping/>
  </p:clrMapOvr>
  <p:transition>
    <p:diamond/>
    <p:sndAc>
      <p:stSnd loop="1">
        <p:snd r:embed="rId2" name="wind.wav" builtIn="1"/>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8" name="Picture 6" descr="http://www.webdesign.org/img_articles/16718/free_wood.jpg"/>
          <p:cNvPicPr>
            <a:picLocks noChangeAspect="1" noChangeArrowheads="1"/>
          </p:cNvPicPr>
          <p:nvPr/>
        </p:nvPicPr>
        <p:blipFill>
          <a:blip r:embed="rId2"/>
          <a:srcRect/>
          <a:stretch>
            <a:fillRect/>
          </a:stretch>
        </p:blipFill>
        <p:spPr bwMode="auto">
          <a:xfrm>
            <a:off x="0" y="0"/>
            <a:ext cx="9144000" cy="6885981"/>
          </a:xfrm>
          <a:prstGeom prst="rect">
            <a:avLst/>
          </a:prstGeom>
          <a:noFill/>
        </p:spPr>
      </p:pic>
      <p:sp>
        <p:nvSpPr>
          <p:cNvPr id="2" name="Title 1"/>
          <p:cNvSpPr>
            <a:spLocks noGrp="1"/>
          </p:cNvSpPr>
          <p:nvPr>
            <p:ph type="title"/>
          </p:nvPr>
        </p:nvSpPr>
        <p:spPr>
          <a:xfrm>
            <a:off x="2590800" y="228600"/>
            <a:ext cx="4038600" cy="1143000"/>
          </a:xfr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ln>
            <a:solidFill>
              <a:schemeClr val="tx1"/>
            </a:solidFill>
          </a:ln>
          <a:scene3d>
            <a:camera prst="orthographicFront"/>
            <a:lightRig rig="threePt" dir="t"/>
          </a:scene3d>
          <a:sp3d>
            <a:bevelT w="165100" prst="coolSlant"/>
          </a:sp3d>
        </p:spPr>
        <p:txBody>
          <a:bodyPr/>
          <a:lstStyle/>
          <a:p>
            <a:r>
              <a:rPr lang="en-US" u="sng" dirty="0" smtClean="0"/>
              <a:t>Rifles</a:t>
            </a:r>
            <a:endParaRPr lang="en-US" u="sng" dirty="0"/>
          </a:p>
        </p:txBody>
      </p:sp>
      <p:sp>
        <p:nvSpPr>
          <p:cNvPr id="3" name="Content Placeholder 2"/>
          <p:cNvSpPr>
            <a:spLocks noGrp="1"/>
          </p:cNvSpPr>
          <p:nvPr>
            <p:ph sz="half" idx="1"/>
          </p:nvPr>
        </p:nvSpPr>
        <p:spPr/>
        <p:txBody>
          <a:bodyPr>
            <a:normAutofit/>
          </a:bodyPr>
          <a:lstStyle/>
          <a:p>
            <a:pPr>
              <a:buNone/>
            </a:pPr>
            <a:r>
              <a:rPr lang="en-US" dirty="0" smtClean="0"/>
              <a:t>	</a:t>
            </a:r>
            <a:endParaRPr lang="en-US" dirty="0"/>
          </a:p>
        </p:txBody>
      </p:sp>
      <p:sp>
        <p:nvSpPr>
          <p:cNvPr id="4" name="Content Placeholder 3"/>
          <p:cNvSpPr>
            <a:spLocks noGrp="1"/>
          </p:cNvSpPr>
          <p:nvPr>
            <p:ph sz="half" idx="2"/>
          </p:nvPr>
        </p:nvSpPr>
        <p:spPr>
          <a:xfrm>
            <a:off x="228600" y="1600200"/>
            <a:ext cx="4419600" cy="48006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scene3d>
            <a:camera prst="orthographicFront"/>
            <a:lightRig rig="threePt" dir="t"/>
          </a:scene3d>
          <a:sp3d>
            <a:bevelT w="139700" h="139700" prst="divot"/>
          </a:sp3d>
        </p:spPr>
        <p:txBody>
          <a:bodyPr>
            <a:normAutofit/>
          </a:bodyPr>
          <a:lstStyle/>
          <a:p>
            <a:r>
              <a:rPr lang="en-US" dirty="0" smtClean="0"/>
              <a:t>Used from 1859-1872 by Confederate and Union Soldiers.</a:t>
            </a:r>
          </a:p>
          <a:p>
            <a:pPr>
              <a:buNone/>
            </a:pPr>
            <a:endParaRPr lang="en-US" dirty="0" smtClean="0"/>
          </a:p>
          <a:p>
            <a:r>
              <a:rPr lang="en-US" dirty="0" smtClean="0"/>
              <a:t>Muzzle loaded musket type.</a:t>
            </a:r>
          </a:p>
          <a:p>
            <a:pPr>
              <a:buNone/>
            </a:pPr>
            <a:endParaRPr lang="en-US" dirty="0" smtClean="0"/>
          </a:p>
          <a:p>
            <a:r>
              <a:rPr lang="en-US" dirty="0" smtClean="0"/>
              <a:t>A trained soldier should have been able to fire 2-3 shots every minute. </a:t>
            </a:r>
            <a:endParaRPr lang="en-US" dirty="0"/>
          </a:p>
        </p:txBody>
      </p:sp>
      <p:pic>
        <p:nvPicPr>
          <p:cNvPr id="13314" name="Picture 2" descr="http://civilwarhistory.files.wordpress.com/2009/03/1861-springfield-musket-11.jpg"/>
          <p:cNvPicPr>
            <a:picLocks noChangeAspect="1" noChangeArrowheads="1"/>
          </p:cNvPicPr>
          <p:nvPr/>
        </p:nvPicPr>
        <p:blipFill>
          <a:blip r:embed="rId3"/>
          <a:srcRect/>
          <a:stretch>
            <a:fillRect/>
          </a:stretch>
        </p:blipFill>
        <p:spPr bwMode="auto">
          <a:xfrm>
            <a:off x="5105400" y="1752600"/>
            <a:ext cx="3581400" cy="1905000"/>
          </a:xfrm>
          <a:prstGeom prst="rect">
            <a:avLst/>
          </a:prstGeom>
          <a:noFill/>
          <a:ln>
            <a:solidFill>
              <a:schemeClr val="tx1"/>
            </a:solidFill>
          </a:ln>
        </p:spPr>
      </p:pic>
      <p:pic>
        <p:nvPicPr>
          <p:cNvPr id="13316" name="Picture 4" descr="http://www.cottoneauctions.com/oldsite/old/images/CivilWarEra/parkersnow.jpg"/>
          <p:cNvPicPr>
            <a:picLocks noChangeAspect="1" noChangeArrowheads="1"/>
          </p:cNvPicPr>
          <p:nvPr/>
        </p:nvPicPr>
        <p:blipFill>
          <a:blip r:embed="rId4"/>
          <a:srcRect/>
          <a:stretch>
            <a:fillRect/>
          </a:stretch>
        </p:blipFill>
        <p:spPr bwMode="auto">
          <a:xfrm>
            <a:off x="5105400" y="4343400"/>
            <a:ext cx="3581400" cy="1466850"/>
          </a:xfrm>
          <a:prstGeom prst="rect">
            <a:avLst/>
          </a:prstGeom>
          <a:noFill/>
          <a:ln>
            <a:solidFill>
              <a:schemeClr val="tx1"/>
            </a:solidFill>
          </a:ln>
        </p:spPr>
      </p:pic>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http://www.cwrl.utexas.edu/~bump/images/arch/Pemberton/Pemberton%20Castle.jpg"/>
          <p:cNvPicPr>
            <a:picLocks noChangeAspect="1" noChangeArrowheads="1"/>
          </p:cNvPicPr>
          <p:nvPr/>
        </p:nvPicPr>
        <p:blipFill>
          <a:blip r:embed="rId2"/>
          <a:srcRect/>
          <a:stretch>
            <a:fillRect/>
          </a:stretch>
        </p:blipFill>
        <p:spPr bwMode="auto">
          <a:xfrm>
            <a:off x="0" y="0"/>
            <a:ext cx="9144000" cy="6847535"/>
          </a:xfrm>
          <a:prstGeom prst="rect">
            <a:avLst/>
          </a:prstGeom>
          <a:noFill/>
        </p:spPr>
      </p:pic>
      <p:sp>
        <p:nvSpPr>
          <p:cNvPr id="2" name="Title 1"/>
          <p:cNvSpPr>
            <a:spLocks noGrp="1"/>
          </p:cNvSpPr>
          <p:nvPr>
            <p:ph type="title"/>
          </p:nvPr>
        </p:nvSpPr>
        <p:spPr>
          <a:xfrm>
            <a:off x="2209800" y="228600"/>
            <a:ext cx="4953000" cy="1143000"/>
          </a:xfr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ln>
            <a:solidFill>
              <a:schemeClr val="tx1"/>
            </a:solidFill>
          </a:ln>
          <a:scene3d>
            <a:camera prst="orthographicFront"/>
            <a:lightRig rig="threePt" dir="t"/>
          </a:scene3d>
          <a:sp3d>
            <a:bevelT w="165100" prst="coolSlant"/>
          </a:sp3d>
        </p:spPr>
        <p:txBody>
          <a:bodyPr/>
          <a:lstStyle/>
          <a:p>
            <a:r>
              <a:rPr lang="en-US" u="sng" dirty="0" smtClean="0"/>
              <a:t>Swords</a:t>
            </a:r>
            <a:endParaRPr lang="en-US" u="sng" dirty="0"/>
          </a:p>
        </p:txBody>
      </p:sp>
      <p:sp>
        <p:nvSpPr>
          <p:cNvPr id="3" name="Content Placeholder 2"/>
          <p:cNvSpPr>
            <a:spLocks noGrp="1"/>
          </p:cNvSpPr>
          <p:nvPr>
            <p:ph sz="half" idx="1"/>
          </p:nvPr>
        </p:nvSpPr>
        <p:spPr>
          <a:xfrm>
            <a:off x="762000" y="4953000"/>
            <a:ext cx="3810000" cy="914400"/>
          </a:xfrm>
          <a:solidFill>
            <a:schemeClr val="bg1"/>
          </a:solidFill>
          <a:ln>
            <a:solidFill>
              <a:schemeClr val="tx1"/>
            </a:solidFill>
          </a:ln>
        </p:spPr>
        <p:txBody>
          <a:bodyPr>
            <a:normAutofit/>
          </a:bodyPr>
          <a:lstStyle/>
          <a:p>
            <a:pPr algn="ctr">
              <a:buNone/>
            </a:pPr>
            <a:endParaRPr lang="en-US" sz="1800" dirty="0" smtClean="0"/>
          </a:p>
          <a:p>
            <a:pPr algn="ctr">
              <a:buNone/>
            </a:pPr>
            <a:r>
              <a:rPr lang="en-US" sz="1800" dirty="0" smtClean="0"/>
              <a:t>	1850 Army Officer Sword</a:t>
            </a:r>
            <a:endParaRPr lang="en-US" sz="1800" dirty="0"/>
          </a:p>
        </p:txBody>
      </p:sp>
      <p:pic>
        <p:nvPicPr>
          <p:cNvPr id="12290" name="Picture 2" descr="http://www.pacivilwar150.com/images/war/officers/officers-sword.jpg"/>
          <p:cNvPicPr>
            <a:picLocks noChangeAspect="1" noChangeArrowheads="1"/>
          </p:cNvPicPr>
          <p:nvPr/>
        </p:nvPicPr>
        <p:blipFill>
          <a:blip r:embed="rId3"/>
          <a:srcRect/>
          <a:stretch>
            <a:fillRect/>
          </a:stretch>
        </p:blipFill>
        <p:spPr bwMode="auto">
          <a:xfrm>
            <a:off x="762000" y="3581400"/>
            <a:ext cx="3810000" cy="1381125"/>
          </a:xfrm>
          <a:prstGeom prst="rect">
            <a:avLst/>
          </a:prstGeom>
          <a:noFill/>
          <a:ln>
            <a:solidFill>
              <a:schemeClr val="tx1"/>
            </a:solidFill>
          </a:ln>
        </p:spPr>
      </p:pic>
      <p:sp>
        <p:nvSpPr>
          <p:cNvPr id="7" name="TextBox 6"/>
          <p:cNvSpPr txBox="1"/>
          <p:nvPr/>
        </p:nvSpPr>
        <p:spPr>
          <a:xfrm>
            <a:off x="685800" y="1905000"/>
            <a:ext cx="7848600" cy="1384995"/>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8900000" scaled="1"/>
            <a:tileRect/>
          </a:gradFill>
          <a:ln>
            <a:solidFill>
              <a:schemeClr val="tx1"/>
            </a:solidFill>
          </a:ln>
          <a:scene3d>
            <a:camera prst="orthographicFront"/>
            <a:lightRig rig="threePt" dir="t"/>
          </a:scene3d>
          <a:sp3d>
            <a:bevelT w="165100" prst="coolSlant"/>
          </a:sp3d>
        </p:spPr>
        <p:txBody>
          <a:bodyPr wrap="square" rtlCol="0">
            <a:spAutoFit/>
          </a:bodyPr>
          <a:lstStyle/>
          <a:p>
            <a:r>
              <a:rPr lang="en-US" sz="2800" dirty="0" smtClean="0"/>
              <a:t>Officers had swords but they also had bayonets on their rifles that they used for much of the close quarters combat.</a:t>
            </a:r>
            <a:endParaRPr lang="en-US" sz="2800" dirty="0"/>
          </a:p>
        </p:txBody>
      </p:sp>
      <p:pic>
        <p:nvPicPr>
          <p:cNvPr id="12294" name="Picture 6" descr="http://www.crescentcitysutler.com/products/weapons/British-Enfield-Bayonet.jpg"/>
          <p:cNvPicPr>
            <a:picLocks noChangeAspect="1" noChangeArrowheads="1"/>
          </p:cNvPicPr>
          <p:nvPr/>
        </p:nvPicPr>
        <p:blipFill>
          <a:blip r:embed="rId4"/>
          <a:srcRect/>
          <a:stretch>
            <a:fillRect/>
          </a:stretch>
        </p:blipFill>
        <p:spPr bwMode="auto">
          <a:xfrm>
            <a:off x="5486400" y="3505201"/>
            <a:ext cx="3048000" cy="1447800"/>
          </a:xfrm>
          <a:prstGeom prst="rect">
            <a:avLst/>
          </a:prstGeom>
          <a:noFill/>
        </p:spPr>
      </p:pic>
      <p:sp>
        <p:nvSpPr>
          <p:cNvPr id="9" name="TextBox 8"/>
          <p:cNvSpPr txBox="1"/>
          <p:nvPr/>
        </p:nvSpPr>
        <p:spPr>
          <a:xfrm>
            <a:off x="5486400" y="4953000"/>
            <a:ext cx="3048000" cy="923330"/>
          </a:xfrm>
          <a:prstGeom prst="rect">
            <a:avLst/>
          </a:prstGeom>
          <a:solidFill>
            <a:schemeClr val="bg1"/>
          </a:solidFill>
          <a:ln>
            <a:solidFill>
              <a:schemeClr val="tx1"/>
            </a:solidFill>
          </a:ln>
        </p:spPr>
        <p:txBody>
          <a:bodyPr wrap="square" rtlCol="0">
            <a:spAutoFit/>
          </a:bodyPr>
          <a:lstStyle/>
          <a:p>
            <a:pPr algn="ctr"/>
            <a:r>
              <a:rPr lang="en-US" dirty="0" smtClean="0"/>
              <a:t>A type of bayonet that may have been used in the Civil War.</a:t>
            </a:r>
            <a:endParaRPr lang="en-US" dirty="0"/>
          </a:p>
        </p:txBody>
      </p:sp>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upload.wikimedia.org/wikipedia/commons/f/f2/Bullets_270_Sierra.jpg"/>
          <p:cNvPicPr>
            <a:picLocks noChangeAspect="1" noChangeArrowheads="1"/>
          </p:cNvPicPr>
          <p:nvPr/>
        </p:nvPicPr>
        <p:blipFill>
          <a:blip r:embed="rId2"/>
          <a:srcRect/>
          <a:stretch>
            <a:fillRect/>
          </a:stretch>
        </p:blipFill>
        <p:spPr bwMode="auto">
          <a:xfrm>
            <a:off x="0" y="0"/>
            <a:ext cx="9175992" cy="6858000"/>
          </a:xfrm>
          <a:prstGeom prst="rect">
            <a:avLst/>
          </a:prstGeom>
          <a:noFill/>
        </p:spPr>
      </p:pic>
      <p:sp>
        <p:nvSpPr>
          <p:cNvPr id="2" name="Title 1"/>
          <p:cNvSpPr>
            <a:spLocks noGrp="1"/>
          </p:cNvSpPr>
          <p:nvPr>
            <p:ph type="title"/>
          </p:nvPr>
        </p:nvSpPr>
        <p:spPr>
          <a:xfrm>
            <a:off x="152400" y="228600"/>
            <a:ext cx="4038600" cy="1143000"/>
          </a:xfr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ln>
            <a:solidFill>
              <a:schemeClr val="tx1"/>
            </a:solidFill>
          </a:ln>
          <a:scene3d>
            <a:camera prst="orthographicFront"/>
            <a:lightRig rig="threePt" dir="t"/>
          </a:scene3d>
          <a:sp3d>
            <a:bevelT w="165100" prst="coolSlant"/>
          </a:sp3d>
        </p:spPr>
        <p:txBody>
          <a:bodyPr/>
          <a:lstStyle/>
          <a:p>
            <a:r>
              <a:rPr lang="en-US" u="sng" dirty="0" smtClean="0"/>
              <a:t>Pistols</a:t>
            </a:r>
            <a:endParaRPr lang="en-US" u="sng" dirty="0"/>
          </a:p>
        </p:txBody>
      </p:sp>
      <p:sp>
        <p:nvSpPr>
          <p:cNvPr id="3" name="Content Placeholder 2"/>
          <p:cNvSpPr>
            <a:spLocks noGrp="1"/>
          </p:cNvSpPr>
          <p:nvPr>
            <p:ph sz="half" idx="1"/>
          </p:nvPr>
        </p:nvSpPr>
        <p:spPr>
          <a:xfrm>
            <a:off x="152400" y="1524000"/>
            <a:ext cx="4038600" cy="29718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0" scaled="1"/>
            <a:tileRect/>
          </a:gradFill>
          <a:ln>
            <a:solidFill>
              <a:schemeClr val="tx1"/>
            </a:solidFill>
          </a:ln>
          <a:scene3d>
            <a:camera prst="orthographicFront"/>
            <a:lightRig rig="threePt" dir="t"/>
          </a:scene3d>
          <a:sp3d>
            <a:bevelT w="165100" prst="coolSlant"/>
          </a:sp3d>
        </p:spPr>
        <p:txBody>
          <a:bodyPr/>
          <a:lstStyle/>
          <a:p>
            <a:pPr>
              <a:buNone/>
            </a:pPr>
            <a:r>
              <a:rPr lang="en-US" dirty="0" smtClean="0"/>
              <a:t>	The Confederates navy used Colt 1851s, a single action 6 shot pistol that was accurate anywhere from about 75-100 yards away.</a:t>
            </a:r>
          </a:p>
          <a:p>
            <a:pPr>
              <a:buNone/>
            </a:pPr>
            <a:endParaRPr lang="en-US" dirty="0"/>
          </a:p>
        </p:txBody>
      </p:sp>
      <p:pic>
        <p:nvPicPr>
          <p:cNvPr id="7170" name="Picture 2" descr="http://www.kirstkonverter.com/images/site/colt-navy-model.jpg"/>
          <p:cNvPicPr>
            <a:picLocks noChangeAspect="1" noChangeArrowheads="1"/>
          </p:cNvPicPr>
          <p:nvPr/>
        </p:nvPicPr>
        <p:blipFill>
          <a:blip r:embed="rId3"/>
          <a:srcRect/>
          <a:stretch>
            <a:fillRect/>
          </a:stretch>
        </p:blipFill>
        <p:spPr bwMode="auto">
          <a:xfrm>
            <a:off x="4267200" y="228600"/>
            <a:ext cx="4724400" cy="2286000"/>
          </a:xfrm>
          <a:prstGeom prst="rect">
            <a:avLst/>
          </a:prstGeom>
          <a:noFill/>
          <a:ln>
            <a:solidFill>
              <a:schemeClr val="tx1"/>
            </a:solidFill>
          </a:ln>
        </p:spPr>
      </p:pic>
      <p:pic>
        <p:nvPicPr>
          <p:cNvPr id="7172" name="Picture 4" descr="http://media.filmschoolrejects.com/images/guns-05.jpg"/>
          <p:cNvPicPr>
            <a:picLocks noChangeAspect="1" noChangeArrowheads="1"/>
          </p:cNvPicPr>
          <p:nvPr/>
        </p:nvPicPr>
        <p:blipFill>
          <a:blip r:embed="rId4"/>
          <a:srcRect/>
          <a:stretch>
            <a:fillRect/>
          </a:stretch>
        </p:blipFill>
        <p:spPr bwMode="auto">
          <a:xfrm>
            <a:off x="4267200" y="2590800"/>
            <a:ext cx="4724400" cy="1828800"/>
          </a:xfrm>
          <a:prstGeom prst="rect">
            <a:avLst/>
          </a:prstGeom>
          <a:noFill/>
          <a:ln>
            <a:solidFill>
              <a:schemeClr val="tx1"/>
            </a:solidFill>
          </a:ln>
        </p:spPr>
      </p:pic>
      <p:pic>
        <p:nvPicPr>
          <p:cNvPr id="6" name="Picture 6" descr="http://papke.med.ufl.edu/curios/1851Colt1.JPG"/>
          <p:cNvPicPr>
            <a:picLocks noChangeAspect="1" noChangeArrowheads="1"/>
          </p:cNvPicPr>
          <p:nvPr/>
        </p:nvPicPr>
        <p:blipFill>
          <a:blip r:embed="rId5"/>
          <a:srcRect/>
          <a:stretch>
            <a:fillRect/>
          </a:stretch>
        </p:blipFill>
        <p:spPr bwMode="auto">
          <a:xfrm>
            <a:off x="4572000" y="4572000"/>
            <a:ext cx="4419600" cy="2133600"/>
          </a:xfrm>
          <a:prstGeom prst="rect">
            <a:avLst/>
          </a:prstGeom>
          <a:noFill/>
          <a:ln>
            <a:solidFill>
              <a:schemeClr val="tx1"/>
            </a:solidFill>
          </a:ln>
        </p:spPr>
      </p:pic>
      <p:pic>
        <p:nvPicPr>
          <p:cNvPr id="7176" name="Picture 8" descr="http://farm6.static.flickr.com/5175/5491752425_ed108b4ae3.jpg"/>
          <p:cNvPicPr>
            <a:picLocks noChangeAspect="1" noChangeArrowheads="1"/>
          </p:cNvPicPr>
          <p:nvPr/>
        </p:nvPicPr>
        <p:blipFill>
          <a:blip r:embed="rId6"/>
          <a:srcRect/>
          <a:stretch>
            <a:fillRect/>
          </a:stretch>
        </p:blipFill>
        <p:spPr bwMode="auto">
          <a:xfrm>
            <a:off x="152400" y="4572000"/>
            <a:ext cx="4267200" cy="2133600"/>
          </a:xfrm>
          <a:prstGeom prst="rect">
            <a:avLst/>
          </a:prstGeom>
          <a:noFill/>
          <a:ln>
            <a:solidFill>
              <a:schemeClr val="tx1"/>
            </a:solidFill>
          </a:ln>
        </p:spPr>
      </p:pic>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8" name="Picture 12" descr="http://images2.layoutsparks.com/1/111192/blue-swirls-random-design.jpg">
            <a:hlinkClick r:id="rId4"/>
          </p:cNvPr>
          <p:cNvPicPr>
            <a:picLocks noChangeAspect="1" noChangeArrowheads="1"/>
          </p:cNvPicPr>
          <p:nvPr/>
        </p:nvPicPr>
        <p:blipFill>
          <a:blip r:embed="rId5"/>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228600" y="152400"/>
            <a:ext cx="3810000" cy="1143000"/>
          </a:xfr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2700000" scaled="1"/>
            <a:tileRect/>
          </a:gradFill>
          <a:ln>
            <a:solidFill>
              <a:schemeClr val="tx1"/>
            </a:solidFill>
          </a:ln>
          <a:scene3d>
            <a:camera prst="orthographicFront"/>
            <a:lightRig rig="threePt" dir="t"/>
          </a:scene3d>
          <a:sp3d>
            <a:bevelT w="165100" prst="coolSlant"/>
          </a:sp3d>
        </p:spPr>
        <p:txBody>
          <a:bodyPr/>
          <a:lstStyle/>
          <a:p>
            <a:r>
              <a:rPr lang="en-US" u="sng" dirty="0" smtClean="0"/>
              <a:t>Cannons</a:t>
            </a:r>
            <a:endParaRPr lang="en-US" u="sng" dirty="0"/>
          </a:p>
        </p:txBody>
      </p:sp>
      <p:sp>
        <p:nvSpPr>
          <p:cNvPr id="3" name="Content Placeholder 2"/>
          <p:cNvSpPr>
            <a:spLocks noGrp="1"/>
          </p:cNvSpPr>
          <p:nvPr>
            <p:ph sz="half" idx="1"/>
          </p:nvPr>
        </p:nvSpPr>
        <p:spPr>
          <a:xfrm>
            <a:off x="4114800" y="152400"/>
            <a:ext cx="4876800" cy="2362199"/>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scene3d>
            <a:camera prst="orthographicFront"/>
            <a:lightRig rig="threePt" dir="t"/>
          </a:scene3d>
          <a:sp3d>
            <a:bevelT w="165100" prst="coolSlant"/>
          </a:sp3d>
        </p:spPr>
        <p:txBody>
          <a:bodyPr>
            <a:normAutofit lnSpcReduction="10000"/>
          </a:bodyPr>
          <a:lstStyle/>
          <a:p>
            <a:pPr>
              <a:buNone/>
            </a:pPr>
            <a:r>
              <a:rPr lang="en-US" dirty="0" smtClean="0"/>
              <a:t>	The Napoleon was probably the most used cannon during the civil war because of its effectiveness, it also had a 12 pound shot.</a:t>
            </a:r>
            <a:endParaRPr lang="en-US" dirty="0"/>
          </a:p>
        </p:txBody>
      </p:sp>
      <p:sp>
        <p:nvSpPr>
          <p:cNvPr id="4" name="Content Placeholder 3"/>
          <p:cNvSpPr>
            <a:spLocks noGrp="1"/>
          </p:cNvSpPr>
          <p:nvPr>
            <p:ph sz="half" idx="2"/>
          </p:nvPr>
        </p:nvSpPr>
        <p:spPr>
          <a:xfrm>
            <a:off x="228600" y="1371600"/>
            <a:ext cx="3810000" cy="38862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scene3d>
            <a:camera prst="orthographicFront"/>
            <a:lightRig rig="threePt" dir="t"/>
          </a:scene3d>
          <a:sp3d>
            <a:bevelT w="165100" prst="coolSlant"/>
          </a:sp3d>
        </p:spPr>
        <p:txBody>
          <a:bodyPr>
            <a:normAutofit lnSpcReduction="10000"/>
          </a:bodyPr>
          <a:lstStyle/>
          <a:p>
            <a:pPr>
              <a:buNone/>
            </a:pPr>
            <a:r>
              <a:rPr lang="en-US" dirty="0" smtClean="0"/>
              <a:t>	This was a very light cannon during the time and could be transported more easily than most others, it was also used in both the Confederacy and the Union.</a:t>
            </a:r>
            <a:endParaRPr lang="en-US" dirty="0"/>
          </a:p>
        </p:txBody>
      </p:sp>
      <p:pic>
        <p:nvPicPr>
          <p:cNvPr id="29698" name="Picture 2" descr="http://www.city-data.com/articles/images/img7376278.jpg"/>
          <p:cNvPicPr>
            <a:picLocks noChangeAspect="1" noChangeArrowheads="1"/>
          </p:cNvPicPr>
          <p:nvPr/>
        </p:nvPicPr>
        <p:blipFill>
          <a:blip r:embed="rId6"/>
          <a:srcRect/>
          <a:stretch>
            <a:fillRect/>
          </a:stretch>
        </p:blipFill>
        <p:spPr bwMode="auto">
          <a:xfrm>
            <a:off x="4114800" y="2590800"/>
            <a:ext cx="4876800" cy="2667000"/>
          </a:xfrm>
          <a:prstGeom prst="rect">
            <a:avLst/>
          </a:prstGeom>
          <a:solidFill>
            <a:schemeClr val="tx1"/>
          </a:solidFill>
          <a:ln>
            <a:solidFill>
              <a:schemeClr val="tx1"/>
            </a:solidFill>
          </a:ln>
        </p:spPr>
      </p:pic>
      <p:pic>
        <p:nvPicPr>
          <p:cNvPr id="29700" name="Picture 4" descr="http://www.treasure-hunting-team.com/Pictures/Civil-War-Cannon.jpg"/>
          <p:cNvPicPr>
            <a:picLocks noChangeAspect="1" noChangeArrowheads="1"/>
          </p:cNvPicPr>
          <p:nvPr/>
        </p:nvPicPr>
        <p:blipFill>
          <a:blip r:embed="rId7"/>
          <a:srcRect/>
          <a:stretch>
            <a:fillRect/>
          </a:stretch>
        </p:blipFill>
        <p:spPr bwMode="auto">
          <a:xfrm>
            <a:off x="228600" y="5334000"/>
            <a:ext cx="2438400" cy="1362075"/>
          </a:xfrm>
          <a:prstGeom prst="rect">
            <a:avLst/>
          </a:prstGeom>
          <a:noFill/>
          <a:ln>
            <a:solidFill>
              <a:schemeClr val="tx1"/>
            </a:solidFill>
          </a:ln>
        </p:spPr>
      </p:pic>
      <p:pic>
        <p:nvPicPr>
          <p:cNvPr id="29702" name="Picture 6" descr="http://img.groundspeak.com/waymarking/display/2999dd3d-78ac-4cb8-930e-b13dcf6e711f.jpg"/>
          <p:cNvPicPr>
            <a:picLocks noChangeAspect="1" noChangeArrowheads="1"/>
          </p:cNvPicPr>
          <p:nvPr/>
        </p:nvPicPr>
        <p:blipFill>
          <a:blip r:embed="rId8"/>
          <a:srcRect/>
          <a:stretch>
            <a:fillRect/>
          </a:stretch>
        </p:blipFill>
        <p:spPr bwMode="auto">
          <a:xfrm>
            <a:off x="2743200" y="5334000"/>
            <a:ext cx="2209800" cy="1371600"/>
          </a:xfrm>
          <a:prstGeom prst="rect">
            <a:avLst/>
          </a:prstGeom>
          <a:noFill/>
          <a:ln>
            <a:solidFill>
              <a:schemeClr val="tx1"/>
            </a:solidFill>
          </a:ln>
        </p:spPr>
      </p:pic>
      <p:pic>
        <p:nvPicPr>
          <p:cNvPr id="29704" name="Picture 8" descr="http://www.artillerysociety.co.uk/images/6lbCannon2.jpg"/>
          <p:cNvPicPr>
            <a:picLocks noChangeAspect="1" noChangeArrowheads="1"/>
          </p:cNvPicPr>
          <p:nvPr/>
        </p:nvPicPr>
        <p:blipFill>
          <a:blip r:embed="rId9"/>
          <a:srcRect/>
          <a:stretch>
            <a:fillRect/>
          </a:stretch>
        </p:blipFill>
        <p:spPr bwMode="auto">
          <a:xfrm>
            <a:off x="5029200" y="5334000"/>
            <a:ext cx="1981200" cy="1362075"/>
          </a:xfrm>
          <a:prstGeom prst="rect">
            <a:avLst/>
          </a:prstGeom>
          <a:noFill/>
          <a:ln>
            <a:solidFill>
              <a:schemeClr val="tx1"/>
            </a:solidFill>
          </a:ln>
        </p:spPr>
      </p:pic>
      <p:pic>
        <p:nvPicPr>
          <p:cNvPr id="29706" name="Picture 10" descr="http://www.marchthroughtimes.com/newbritains/images/31066.jpg"/>
          <p:cNvPicPr>
            <a:picLocks noChangeAspect="1" noChangeArrowheads="1"/>
          </p:cNvPicPr>
          <p:nvPr/>
        </p:nvPicPr>
        <p:blipFill>
          <a:blip r:embed="rId10"/>
          <a:srcRect/>
          <a:stretch>
            <a:fillRect/>
          </a:stretch>
        </p:blipFill>
        <p:spPr bwMode="auto">
          <a:xfrm>
            <a:off x="7086600" y="5334000"/>
            <a:ext cx="1905000" cy="1371600"/>
          </a:xfrm>
          <a:prstGeom prst="rect">
            <a:avLst/>
          </a:prstGeom>
          <a:noFill/>
          <a:ln>
            <a:solidFill>
              <a:schemeClr val="tx1"/>
            </a:solidFill>
          </a:ln>
        </p:spPr>
      </p:pic>
    </p:spTree>
  </p:cSld>
  <p:clrMapOvr>
    <a:masterClrMapping/>
  </p:clrMapOvr>
  <p:transition>
    <p:dissolve/>
    <p:sndAc>
      <p:stSnd>
        <p:snd r:embed="rId3" name="bomb.wav" builtIn="1"/>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www.homeplateheroes.com/Bright%20Red%20Suede.jpg"/>
          <p:cNvPicPr>
            <a:picLocks noChangeAspect="1" noChangeArrowheads="1"/>
          </p:cNvPicPr>
          <p:nvPr/>
        </p:nvPicPr>
        <p:blipFill>
          <a:blip r:embed="rId2"/>
          <a:srcRect/>
          <a:stretch>
            <a:fillRect/>
          </a:stretch>
        </p:blipFill>
        <p:spPr bwMode="auto">
          <a:xfrm>
            <a:off x="0" y="0"/>
            <a:ext cx="9144000" cy="685800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
        <p:nvSpPr>
          <p:cNvPr id="2" name="Title 1"/>
          <p:cNvSpPr>
            <a:spLocks noGrp="1"/>
          </p:cNvSpPr>
          <p:nvPr>
            <p:ph type="title"/>
          </p:nvPr>
        </p:nvSpPr>
        <p:spPr>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tx1"/>
            </a:solidFill>
          </a:ln>
          <a:scene3d>
            <a:camera prst="orthographicFront"/>
            <a:lightRig rig="threePt" dir="t"/>
          </a:scene3d>
          <a:sp3d>
            <a:bevelT w="165100" prst="coolSlant"/>
          </a:sp3d>
        </p:spPr>
        <p:txBody>
          <a:bodyPr>
            <a:normAutofit/>
          </a:bodyPr>
          <a:lstStyle/>
          <a:p>
            <a:r>
              <a:rPr lang="en-US" u="sng" dirty="0" smtClean="0"/>
              <a:t>Presidents of the Civil War</a:t>
            </a:r>
            <a:endParaRPr lang="en-US" u="sng" dirty="0"/>
          </a:p>
        </p:txBody>
      </p:sp>
      <p:sp>
        <p:nvSpPr>
          <p:cNvPr id="3" name="Content Placeholder 2"/>
          <p:cNvSpPr>
            <a:spLocks noGrp="1"/>
          </p:cNvSpPr>
          <p:nvPr>
            <p:ph sz="half" idx="1"/>
          </p:nvPr>
        </p:nvSpPr>
        <p:spPr>
          <a:xfrm>
            <a:off x="457200" y="1600201"/>
            <a:ext cx="4191000" cy="13716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tx1"/>
            </a:solidFill>
          </a:ln>
          <a:scene3d>
            <a:camera prst="orthographicFront"/>
            <a:lightRig rig="threePt" dir="t"/>
          </a:scene3d>
          <a:sp3d>
            <a:bevelT w="165100" prst="coolSlant"/>
          </a:sp3d>
        </p:spPr>
        <p:txBody>
          <a:bodyPr/>
          <a:lstStyle/>
          <a:p>
            <a:pPr>
              <a:buNone/>
            </a:pPr>
            <a:r>
              <a:rPr lang="en-US" dirty="0" smtClean="0"/>
              <a:t>    Abraham Lincoln was the president of the Union.</a:t>
            </a:r>
            <a:endParaRPr lang="en-US" dirty="0"/>
          </a:p>
        </p:txBody>
      </p:sp>
      <p:sp>
        <p:nvSpPr>
          <p:cNvPr id="4" name="Content Placeholder 3"/>
          <p:cNvSpPr>
            <a:spLocks noGrp="1"/>
          </p:cNvSpPr>
          <p:nvPr>
            <p:ph sz="half" idx="2"/>
          </p:nvPr>
        </p:nvSpPr>
        <p:spPr>
          <a:xfrm>
            <a:off x="4800600" y="1600201"/>
            <a:ext cx="3886200" cy="13716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r="100000" b="100000"/>
            </a:path>
            <a:tileRect l="-100000" t="-100000"/>
          </a:gradFill>
          <a:ln>
            <a:solidFill>
              <a:schemeClr val="tx1"/>
            </a:solidFill>
          </a:ln>
          <a:scene3d>
            <a:camera prst="orthographicFront"/>
            <a:lightRig rig="threePt" dir="t"/>
          </a:scene3d>
          <a:sp3d>
            <a:bevelT w="165100" prst="coolSlant"/>
          </a:sp3d>
        </p:spPr>
        <p:txBody>
          <a:bodyPr/>
          <a:lstStyle/>
          <a:p>
            <a:pPr>
              <a:buNone/>
            </a:pPr>
            <a:r>
              <a:rPr lang="en-US" dirty="0" smtClean="0"/>
              <a:t>    Jefferson Davis was the president of the Confederacy.</a:t>
            </a:r>
            <a:endParaRPr lang="en-US" dirty="0"/>
          </a:p>
        </p:txBody>
      </p:sp>
      <p:pic>
        <p:nvPicPr>
          <p:cNvPr id="2050" name="Picture 2" descr="http://cilawarncke.files.wordpress.com/2010/01/061221225103_abraham_lincoln_lg1.jpg"/>
          <p:cNvPicPr>
            <a:picLocks noChangeAspect="1" noChangeArrowheads="1"/>
          </p:cNvPicPr>
          <p:nvPr/>
        </p:nvPicPr>
        <p:blipFill>
          <a:blip r:embed="rId3"/>
          <a:srcRect/>
          <a:stretch>
            <a:fillRect/>
          </a:stretch>
        </p:blipFill>
        <p:spPr bwMode="auto">
          <a:xfrm>
            <a:off x="457200" y="3042766"/>
            <a:ext cx="4191000" cy="3586634"/>
          </a:xfrm>
          <a:prstGeom prst="rect">
            <a:avLst/>
          </a:prstGeom>
          <a:noFill/>
          <a:ln>
            <a:solidFill>
              <a:schemeClr val="tx1"/>
            </a:solidFill>
          </a:ln>
          <a:scene3d>
            <a:camera prst="orthographicFront"/>
            <a:lightRig rig="threePt" dir="t"/>
          </a:scene3d>
          <a:sp3d>
            <a:bevelT w="165100" prst="coolSlant"/>
          </a:sp3d>
        </p:spPr>
      </p:pic>
      <p:pic>
        <p:nvPicPr>
          <p:cNvPr id="2052" name="Picture 4" descr="http://www.mikelynaugh.com/VirtualCivilWar/New/Originals2/images/JeffersonDavis.jpg"/>
          <p:cNvPicPr>
            <a:picLocks noChangeAspect="1" noChangeArrowheads="1"/>
          </p:cNvPicPr>
          <p:nvPr/>
        </p:nvPicPr>
        <p:blipFill>
          <a:blip r:embed="rId4"/>
          <a:srcRect/>
          <a:stretch>
            <a:fillRect/>
          </a:stretch>
        </p:blipFill>
        <p:spPr bwMode="auto">
          <a:xfrm>
            <a:off x="4800600" y="3048000"/>
            <a:ext cx="3886200" cy="3571875"/>
          </a:xfrm>
          <a:prstGeom prst="rect">
            <a:avLst/>
          </a:prstGeom>
          <a:noFill/>
          <a:ln>
            <a:solidFill>
              <a:schemeClr val="tx1"/>
            </a:solidFill>
          </a:ln>
          <a:scene3d>
            <a:camera prst="orthographicFront"/>
            <a:lightRig rig="threePt" dir="t"/>
          </a:scene3d>
          <a:sp3d>
            <a:bevelT w="165100" prst="coolSlant"/>
          </a:sp3d>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sonofthesouth.net/leefoundation/civil-war/1861/april/attack-fort-sumter.jpg"/>
          <p:cNvPicPr>
            <a:picLocks noChangeAspect="1" noChangeArrowheads="1"/>
          </p:cNvPicPr>
          <p:nvPr/>
        </p:nvPicPr>
        <p:blipFill>
          <a:blip r:embed="rId2"/>
          <a:srcRect/>
          <a:stretch>
            <a:fillRect/>
          </a:stretch>
        </p:blipFill>
        <p:spPr bwMode="auto">
          <a:xfrm>
            <a:off x="-9966" y="0"/>
            <a:ext cx="9153966" cy="6858000"/>
          </a:xfrm>
          <a:prstGeom prst="rect">
            <a:avLst/>
          </a:prstGeom>
          <a:noFill/>
        </p:spPr>
      </p:pic>
      <p:sp>
        <p:nvSpPr>
          <p:cNvPr id="2" name="Title 1"/>
          <p:cNvSpPr>
            <a:spLocks noGrp="1"/>
          </p:cNvSpPr>
          <p:nvPr>
            <p:ph type="title"/>
          </p:nvPr>
        </p:nvSpPr>
        <p:spPr>
          <a:xfrm>
            <a:off x="0" y="0"/>
            <a:ext cx="6019800" cy="9906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tx1"/>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n-US" u="sng" dirty="0" smtClean="0"/>
              <a:t>Battle at Fort Sumter</a:t>
            </a:r>
            <a:endParaRPr lang="en-US" u="sng" dirty="0"/>
          </a:p>
        </p:txBody>
      </p:sp>
      <p:sp>
        <p:nvSpPr>
          <p:cNvPr id="3" name="Content Placeholder 2"/>
          <p:cNvSpPr>
            <a:spLocks noGrp="1"/>
          </p:cNvSpPr>
          <p:nvPr>
            <p:ph sz="half" idx="1"/>
          </p:nvPr>
        </p:nvSpPr>
        <p:spPr>
          <a:xfrm>
            <a:off x="4572000" y="4800600"/>
            <a:ext cx="4572000" cy="20574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8900000" scaled="1"/>
            <a:tileRect/>
          </a:gradFill>
          <a:ln>
            <a:solidFill>
              <a:schemeClr val="tx1"/>
            </a:solidFill>
          </a:ln>
          <a:scene3d>
            <a:camera prst="orthographicFront"/>
            <a:lightRig rig="threePt" dir="t"/>
          </a:scene3d>
          <a:sp3d>
            <a:bevelT w="165100" prst="coolSlant"/>
          </a:sp3d>
        </p:spPr>
        <p:txBody>
          <a:bodyPr>
            <a:normAutofit/>
          </a:bodyPr>
          <a:lstStyle/>
          <a:p>
            <a:pPr>
              <a:buNone/>
            </a:pPr>
            <a:r>
              <a:rPr lang="en-US" sz="2400" u="sng" dirty="0" smtClean="0"/>
              <a:t>Generals</a:t>
            </a:r>
          </a:p>
          <a:p>
            <a:pPr>
              <a:buNone/>
            </a:pPr>
            <a:r>
              <a:rPr lang="en-US" sz="2400" dirty="0" smtClean="0"/>
              <a:t>Confederacy-  General Beauregard</a:t>
            </a:r>
          </a:p>
          <a:p>
            <a:pPr>
              <a:buNone/>
            </a:pPr>
            <a:r>
              <a:rPr lang="en-US" sz="2400" dirty="0" smtClean="0"/>
              <a:t>Union-  Major Anderson</a:t>
            </a:r>
            <a:endParaRPr lang="en-US" sz="2400" dirty="0"/>
          </a:p>
        </p:txBody>
      </p:sp>
      <p:sp>
        <p:nvSpPr>
          <p:cNvPr id="4" name="Content Placeholder 3"/>
          <p:cNvSpPr>
            <a:spLocks noGrp="1"/>
          </p:cNvSpPr>
          <p:nvPr>
            <p:ph sz="half" idx="2"/>
          </p:nvPr>
        </p:nvSpPr>
        <p:spPr>
          <a:xfrm>
            <a:off x="6477000" y="0"/>
            <a:ext cx="2667000" cy="9906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t="100000" r="100000"/>
            </a:path>
            <a:tileRect l="-100000" b="-100000"/>
          </a:gradFill>
          <a:ln>
            <a:solidFill>
              <a:schemeClr val="tx1"/>
            </a:solidFill>
          </a:ln>
          <a:scene3d>
            <a:camera prst="orthographicFront"/>
            <a:lightRig rig="threePt" dir="t"/>
          </a:scene3d>
          <a:sp3d>
            <a:bevelT w="165100" prst="coolSlant"/>
          </a:sp3d>
        </p:spPr>
        <p:txBody>
          <a:bodyPr>
            <a:normAutofit/>
          </a:bodyPr>
          <a:lstStyle/>
          <a:p>
            <a:pPr>
              <a:buNone/>
            </a:pPr>
            <a:r>
              <a:rPr lang="en-US" sz="2400" u="sng" dirty="0" smtClean="0"/>
              <a:t>When it happened-</a:t>
            </a:r>
          </a:p>
          <a:p>
            <a:pPr>
              <a:buNone/>
            </a:pPr>
            <a:r>
              <a:rPr lang="en-US" sz="2400" dirty="0" smtClean="0"/>
              <a:t>April 12</a:t>
            </a:r>
            <a:r>
              <a:rPr lang="en-US" sz="2400" baseline="30000" dirty="0" smtClean="0"/>
              <a:t>th</a:t>
            </a:r>
            <a:r>
              <a:rPr lang="en-US" sz="2400" dirty="0" smtClean="0"/>
              <a:t> 1861</a:t>
            </a:r>
          </a:p>
          <a:p>
            <a:endParaRPr lang="en-US" dirty="0"/>
          </a:p>
        </p:txBody>
      </p:sp>
      <p:sp>
        <p:nvSpPr>
          <p:cNvPr id="6" name="Content Placeholder 2"/>
          <p:cNvSpPr txBox="1">
            <a:spLocks/>
          </p:cNvSpPr>
          <p:nvPr/>
        </p:nvSpPr>
        <p:spPr>
          <a:xfrm>
            <a:off x="0" y="4800600"/>
            <a:ext cx="4495800" cy="20574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8900000" scaled="1"/>
            <a:tileRect/>
          </a:gradFill>
          <a:ln>
            <a:solidFill>
              <a:schemeClr val="tx1"/>
            </a:solidFill>
          </a:ln>
          <a:effectLst>
            <a:outerShdw blurRad="50800" dist="38100" dir="8100000" algn="tr" rotWithShape="0">
              <a:prstClr val="black">
                <a:alpha val="40000"/>
              </a:prstClr>
            </a:outerShdw>
          </a:effectLst>
          <a:scene3d>
            <a:camera prst="orthographicFront"/>
            <a:lightRig rig="threePt" dir="t"/>
          </a:scene3d>
          <a:sp3d>
            <a:bevelT w="165100" prst="coolSlant"/>
          </a:sp3d>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First battle of the Civil War, when the Confederacy bombed Fort Sumter for 48 hours until they successfully captured it from the Union.</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Box 6"/>
          <p:cNvSpPr txBox="1"/>
          <p:nvPr/>
        </p:nvSpPr>
        <p:spPr>
          <a:xfrm>
            <a:off x="6477000" y="1066800"/>
            <a:ext cx="2667000" cy="1200329"/>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r="100000" b="100000"/>
            </a:path>
            <a:tileRect l="-100000" t="-100000"/>
          </a:gradFill>
          <a:ln>
            <a:solidFill>
              <a:schemeClr val="tx1"/>
            </a:solidFill>
          </a:ln>
          <a:scene3d>
            <a:camera prst="orthographicFront"/>
            <a:lightRig rig="threePt" dir="t"/>
          </a:scene3d>
          <a:sp3d>
            <a:bevelT w="165100" prst="coolSlant"/>
          </a:sp3d>
        </p:spPr>
        <p:txBody>
          <a:bodyPr wrap="square" rtlCol="0">
            <a:spAutoFit/>
          </a:bodyPr>
          <a:lstStyle/>
          <a:p>
            <a:r>
              <a:rPr lang="en-US" sz="2400" u="sng" dirty="0" smtClean="0"/>
              <a:t>Casualties-</a:t>
            </a:r>
            <a:r>
              <a:rPr lang="en-US" sz="2400" dirty="0" smtClean="0"/>
              <a:t>   </a:t>
            </a:r>
          </a:p>
          <a:p>
            <a:r>
              <a:rPr lang="en-US" sz="2400" dirty="0" smtClean="0"/>
              <a:t>Confederacy-  0</a:t>
            </a:r>
          </a:p>
          <a:p>
            <a:r>
              <a:rPr lang="en-US" sz="2400" dirty="0" smtClean="0"/>
              <a:t>Union-  0</a:t>
            </a:r>
            <a:endParaRPr lang="en-US" sz="2400" dirty="0"/>
          </a:p>
        </p:txBody>
      </p:sp>
    </p:spTree>
  </p:cSld>
  <p:clrMapOvr>
    <a:masterClrMapping/>
  </p:clrMapOvr>
  <p:transition>
    <p:check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3.bp.blogspot.com/_IKRWduiHSLI/TTzST-R18eI/AAAAAAAABR8/4r41pNWb7yw/s1600/Bull%2BRun.jpg"/>
          <p:cNvPicPr>
            <a:picLocks noChangeAspect="1" noChangeArrowheads="1"/>
          </p:cNvPicPr>
          <p:nvPr/>
        </p:nvPicPr>
        <p:blipFill>
          <a:blip r:embed="rId2"/>
          <a:srcRect/>
          <a:stretch>
            <a:fillRect/>
          </a:stretch>
        </p:blipFill>
        <p:spPr bwMode="auto">
          <a:xfrm>
            <a:off x="0" y="0"/>
            <a:ext cx="9144000" cy="6703242"/>
          </a:xfrm>
          <a:prstGeom prst="rect">
            <a:avLst/>
          </a:prstGeom>
          <a:noFill/>
        </p:spPr>
      </p:pic>
      <p:sp>
        <p:nvSpPr>
          <p:cNvPr id="2" name="Title 1"/>
          <p:cNvSpPr>
            <a:spLocks noGrp="1"/>
          </p:cNvSpPr>
          <p:nvPr>
            <p:ph type="title"/>
          </p:nvPr>
        </p:nvSpPr>
        <p:spPr>
          <a:xfrm>
            <a:off x="0" y="0"/>
            <a:ext cx="6019800" cy="1143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tx1"/>
            </a:solidFill>
          </a:ln>
          <a:scene3d>
            <a:camera prst="orthographicFront"/>
            <a:lightRig rig="threePt" dir="t"/>
          </a:scene3d>
          <a:sp3d>
            <a:bevelT w="165100" prst="coolSlant"/>
          </a:sp3d>
        </p:spPr>
        <p:txBody>
          <a:bodyPr/>
          <a:lstStyle/>
          <a:p>
            <a:r>
              <a:rPr lang="en-US" u="sng" dirty="0" smtClean="0"/>
              <a:t>First Battle at Bull Run</a:t>
            </a:r>
            <a:endParaRPr lang="en-US" u="sng" dirty="0"/>
          </a:p>
        </p:txBody>
      </p:sp>
      <p:sp>
        <p:nvSpPr>
          <p:cNvPr id="3" name="Content Placeholder 2"/>
          <p:cNvSpPr>
            <a:spLocks noGrp="1"/>
          </p:cNvSpPr>
          <p:nvPr>
            <p:ph sz="half" idx="1"/>
          </p:nvPr>
        </p:nvSpPr>
        <p:spPr>
          <a:xfrm>
            <a:off x="0" y="4800600"/>
            <a:ext cx="4495800" cy="20574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6200000" scaled="1"/>
            <a:tileRect/>
          </a:gradFill>
          <a:ln>
            <a:solidFill>
              <a:schemeClr val="tx1"/>
            </a:solidFill>
          </a:ln>
          <a:scene3d>
            <a:camera prst="orthographicFront"/>
            <a:lightRig rig="threePt" dir="t"/>
          </a:scene3d>
          <a:sp3d>
            <a:bevelT w="165100" prst="coolSlant"/>
          </a:sp3d>
        </p:spPr>
        <p:txBody>
          <a:bodyPr>
            <a:normAutofit/>
          </a:bodyPr>
          <a:lstStyle/>
          <a:p>
            <a:pPr>
              <a:buNone/>
            </a:pPr>
            <a:r>
              <a:rPr lang="en-US" dirty="0" smtClean="0"/>
              <a:t>    </a:t>
            </a:r>
            <a:r>
              <a:rPr lang="en-US" sz="2400" dirty="0" smtClean="0"/>
              <a:t>The significance of this battle is that both sides of the war realized it would be longer and bloodier than they had foreseen.</a:t>
            </a:r>
            <a:endParaRPr lang="en-US" sz="2400" dirty="0"/>
          </a:p>
        </p:txBody>
      </p:sp>
      <p:sp>
        <p:nvSpPr>
          <p:cNvPr id="4" name="Content Placeholder 3"/>
          <p:cNvSpPr>
            <a:spLocks noGrp="1"/>
          </p:cNvSpPr>
          <p:nvPr>
            <p:ph sz="half" idx="2"/>
          </p:nvPr>
        </p:nvSpPr>
        <p:spPr>
          <a:xfrm>
            <a:off x="4572000" y="4800600"/>
            <a:ext cx="4572000" cy="20574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6200000" scaled="1"/>
            <a:tileRect/>
          </a:gradFill>
          <a:ln>
            <a:solidFill>
              <a:schemeClr val="tx1"/>
            </a:solidFill>
          </a:ln>
          <a:scene3d>
            <a:camera prst="orthographicFront"/>
            <a:lightRig rig="threePt" dir="t"/>
          </a:scene3d>
          <a:sp3d>
            <a:bevelT w="165100" prst="coolSlant"/>
          </a:sp3d>
        </p:spPr>
        <p:txBody>
          <a:bodyPr>
            <a:normAutofit/>
          </a:bodyPr>
          <a:lstStyle/>
          <a:p>
            <a:pPr>
              <a:buNone/>
            </a:pPr>
            <a:r>
              <a:rPr lang="en-US" dirty="0" smtClean="0"/>
              <a:t>  </a:t>
            </a:r>
            <a:r>
              <a:rPr lang="en-US" sz="2400" u="sng" dirty="0" smtClean="0"/>
              <a:t>Generals-</a:t>
            </a:r>
          </a:p>
          <a:p>
            <a:pPr>
              <a:buNone/>
            </a:pPr>
            <a:r>
              <a:rPr lang="en-US" sz="2400" dirty="0" smtClean="0"/>
              <a:t>  Confederacy- General Beauregard</a:t>
            </a:r>
          </a:p>
          <a:p>
            <a:pPr>
              <a:buNone/>
            </a:pPr>
            <a:r>
              <a:rPr lang="en-US" sz="2400" dirty="0" smtClean="0"/>
              <a:t>  Union- General Irvin McDowell</a:t>
            </a:r>
          </a:p>
        </p:txBody>
      </p:sp>
      <p:sp>
        <p:nvSpPr>
          <p:cNvPr id="5" name="TextBox 4"/>
          <p:cNvSpPr txBox="1"/>
          <p:nvPr/>
        </p:nvSpPr>
        <p:spPr>
          <a:xfrm>
            <a:off x="6477000" y="1066800"/>
            <a:ext cx="2667000" cy="1200329"/>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r="100000" b="100000"/>
            </a:path>
            <a:tileRect l="-100000" t="-100000"/>
          </a:gradFill>
          <a:ln>
            <a:solidFill>
              <a:schemeClr val="tx1"/>
            </a:solidFill>
          </a:ln>
          <a:scene3d>
            <a:camera prst="orthographicFront"/>
            <a:lightRig rig="threePt" dir="t"/>
          </a:scene3d>
          <a:sp3d>
            <a:bevelT w="165100" prst="coolSlant"/>
          </a:sp3d>
        </p:spPr>
        <p:txBody>
          <a:bodyPr wrap="square" rtlCol="0">
            <a:spAutoFit/>
          </a:bodyPr>
          <a:lstStyle/>
          <a:p>
            <a:r>
              <a:rPr lang="en-US" sz="2400" u="sng" dirty="0" smtClean="0"/>
              <a:t>Casualties-</a:t>
            </a:r>
            <a:r>
              <a:rPr lang="en-US" sz="2400" dirty="0" smtClean="0"/>
              <a:t>   </a:t>
            </a:r>
          </a:p>
          <a:p>
            <a:r>
              <a:rPr lang="en-US" sz="2400" dirty="0" smtClean="0"/>
              <a:t>Confederacy-  1,982</a:t>
            </a:r>
          </a:p>
          <a:p>
            <a:r>
              <a:rPr lang="en-US" sz="2400" dirty="0" smtClean="0"/>
              <a:t>Union-  2,896</a:t>
            </a:r>
            <a:endParaRPr lang="en-US" sz="2400" dirty="0"/>
          </a:p>
        </p:txBody>
      </p:sp>
      <p:sp>
        <p:nvSpPr>
          <p:cNvPr id="6" name="Content Placeholder 3"/>
          <p:cNvSpPr txBox="1">
            <a:spLocks/>
          </p:cNvSpPr>
          <p:nvPr/>
        </p:nvSpPr>
        <p:spPr>
          <a:xfrm>
            <a:off x="6477000" y="0"/>
            <a:ext cx="2667000" cy="9906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t="100000" r="100000"/>
            </a:path>
            <a:tileRect l="-100000" b="-100000"/>
          </a:gradFill>
          <a:ln>
            <a:solidFill>
              <a:schemeClr val="tx1"/>
            </a:solidFill>
          </a:ln>
          <a:scene3d>
            <a:camera prst="orthographicFront"/>
            <a:lightRig rig="threePt" dir="t"/>
          </a:scene3d>
          <a:sp3d>
            <a:bevelT w="165100" prst="coolSlant"/>
          </a:sp3d>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sng" strike="noStrike" kern="1200" cap="none" spc="0" normalizeH="0" baseline="0" noProof="0" dirty="0" smtClean="0">
                <a:ln>
                  <a:noFill/>
                </a:ln>
                <a:solidFill>
                  <a:schemeClr val="tx1"/>
                </a:solidFill>
                <a:effectLst/>
                <a:uLnTx/>
                <a:uFillTx/>
                <a:latin typeface="+mn-lt"/>
                <a:ea typeface="+mn-ea"/>
                <a:cs typeface="+mn-cs"/>
              </a:rPr>
              <a:t>When it happened-</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July</a:t>
            </a:r>
            <a:r>
              <a:rPr kumimoji="0" lang="en-US" sz="2800" b="0" i="0" u="none" strike="noStrike" kern="1200" cap="none" spc="0" normalizeH="0" noProof="0" dirty="0" smtClean="0">
                <a:ln>
                  <a:noFill/>
                </a:ln>
                <a:solidFill>
                  <a:schemeClr val="tx1"/>
                </a:solidFill>
                <a:effectLst/>
                <a:uLnTx/>
                <a:uFillTx/>
                <a:latin typeface="+mn-lt"/>
                <a:ea typeface="+mn-ea"/>
                <a:cs typeface="+mn-cs"/>
              </a:rPr>
              <a:t> 21</a:t>
            </a:r>
            <a:r>
              <a:rPr kumimoji="0" lang="en-US" sz="2800" b="0" i="0" u="none" strike="noStrike" kern="1200" cap="none" spc="0" normalizeH="0" baseline="30000" noProof="0" dirty="0" smtClean="0">
                <a:ln>
                  <a:noFill/>
                </a:ln>
                <a:solidFill>
                  <a:schemeClr val="tx1"/>
                </a:solidFill>
                <a:effectLst/>
                <a:uLnTx/>
                <a:uFillTx/>
                <a:latin typeface="+mn-lt"/>
                <a:ea typeface="+mn-ea"/>
                <a:cs typeface="+mn-cs"/>
              </a:rPr>
              <a:t>st</a:t>
            </a:r>
            <a:r>
              <a:rPr kumimoji="0" lang="en-US" sz="2800" b="0" i="0" u="none" strike="noStrike" kern="1200" cap="none" spc="0" normalizeH="0" noProof="0" dirty="0" smtClean="0">
                <a:ln>
                  <a:noFill/>
                </a:ln>
                <a:solidFill>
                  <a:schemeClr val="tx1"/>
                </a:solidFill>
                <a:effectLst/>
                <a:uLnTx/>
                <a:uFillTx/>
                <a:latin typeface="+mn-lt"/>
                <a:ea typeface="+mn-ea"/>
                <a:cs typeface="+mn-cs"/>
              </a:rPr>
              <a:t> 1861</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comb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zunal.com/myaccount/uploads/gettysburg_charge.jpg"/>
          <p:cNvPicPr>
            <a:picLocks noChangeAspect="1" noChangeArrowheads="1"/>
          </p:cNvPicPr>
          <p:nvPr/>
        </p:nvPicPr>
        <p:blipFill>
          <a:blip r:embed="rId2"/>
          <a:srcRect/>
          <a:stretch>
            <a:fillRect/>
          </a:stretch>
        </p:blipFill>
        <p:spPr bwMode="auto">
          <a:xfrm>
            <a:off x="0" y="0"/>
            <a:ext cx="9114236" cy="6858000"/>
          </a:xfrm>
          <a:prstGeom prst="rect">
            <a:avLst/>
          </a:prstGeom>
          <a:noFill/>
        </p:spPr>
      </p:pic>
      <p:sp>
        <p:nvSpPr>
          <p:cNvPr id="5" name="Title 1"/>
          <p:cNvSpPr>
            <a:spLocks noGrp="1"/>
          </p:cNvSpPr>
          <p:nvPr>
            <p:ph type="title"/>
          </p:nvPr>
        </p:nvSpPr>
        <p:spPr>
          <a:xfrm>
            <a:off x="0" y="0"/>
            <a:ext cx="6019800" cy="1143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tx1"/>
            </a:solidFill>
          </a:ln>
          <a:scene3d>
            <a:camera prst="orthographicFront"/>
            <a:lightRig rig="threePt" dir="t"/>
          </a:scene3d>
          <a:sp3d>
            <a:bevelT w="165100" prst="coolSlant"/>
          </a:sp3d>
        </p:spPr>
        <p:txBody>
          <a:bodyPr/>
          <a:lstStyle/>
          <a:p>
            <a:r>
              <a:rPr lang="en-US" u="sng" dirty="0" smtClean="0"/>
              <a:t>Battle at Gettysburg</a:t>
            </a:r>
            <a:endParaRPr lang="en-US" u="sng" dirty="0"/>
          </a:p>
        </p:txBody>
      </p:sp>
      <p:sp>
        <p:nvSpPr>
          <p:cNvPr id="6" name="Content Placeholder 3"/>
          <p:cNvSpPr txBox="1">
            <a:spLocks/>
          </p:cNvSpPr>
          <p:nvPr/>
        </p:nvSpPr>
        <p:spPr>
          <a:xfrm>
            <a:off x="6324600" y="0"/>
            <a:ext cx="2819400" cy="9906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t="100000" r="100000"/>
            </a:path>
            <a:tileRect l="-100000" b="-100000"/>
          </a:gradFill>
          <a:ln>
            <a:solidFill>
              <a:schemeClr val="tx1"/>
            </a:solidFill>
          </a:ln>
          <a:scene3d>
            <a:camera prst="orthographicFront"/>
            <a:lightRig rig="threePt" dir="t"/>
          </a:scene3d>
          <a:sp3d>
            <a:bevelT w="165100" prst="coolSlant"/>
          </a:sp3d>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sng" strike="noStrike" kern="1200" cap="none" spc="0" normalizeH="0" baseline="0" noProof="0" dirty="0" smtClean="0">
                <a:ln>
                  <a:noFill/>
                </a:ln>
                <a:solidFill>
                  <a:schemeClr val="tx1"/>
                </a:solidFill>
                <a:effectLst/>
                <a:uLnTx/>
                <a:uFillTx/>
                <a:latin typeface="+mn-lt"/>
                <a:ea typeface="+mn-ea"/>
                <a:cs typeface="+mn-cs"/>
              </a:rPr>
              <a:t>When it happened-</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July 1</a:t>
            </a:r>
            <a:r>
              <a:rPr kumimoji="0" lang="en-US" sz="2800" b="0" i="0" u="none" strike="noStrike" kern="1200" cap="none" spc="0" normalizeH="0" baseline="30000" noProof="0" dirty="0" smtClean="0">
                <a:ln>
                  <a:noFill/>
                </a:ln>
                <a:solidFill>
                  <a:schemeClr val="tx1"/>
                </a:solidFill>
                <a:effectLst/>
                <a:uLnTx/>
                <a:uFillTx/>
                <a:latin typeface="+mn-lt"/>
                <a:ea typeface="+mn-ea"/>
                <a:cs typeface="+mn-cs"/>
              </a:rPr>
              <a:t>st</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-3</a:t>
            </a:r>
            <a:r>
              <a:rPr kumimoji="0" lang="en-US" sz="2800" b="0" i="0" u="none" strike="noStrike" kern="1200" cap="none" spc="0" normalizeH="0" baseline="30000" noProof="0" dirty="0" smtClean="0">
                <a:ln>
                  <a:noFill/>
                </a:ln>
                <a:solidFill>
                  <a:schemeClr val="tx1"/>
                </a:solidFill>
                <a:effectLst/>
                <a:uLnTx/>
                <a:uFillTx/>
                <a:latin typeface="+mn-lt"/>
                <a:ea typeface="+mn-ea"/>
                <a:cs typeface="+mn-cs"/>
              </a:rPr>
              <a:t>rd</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1863</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Box 6"/>
          <p:cNvSpPr txBox="1"/>
          <p:nvPr/>
        </p:nvSpPr>
        <p:spPr>
          <a:xfrm>
            <a:off x="6324600" y="1066800"/>
            <a:ext cx="2819400" cy="1200329"/>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r="100000" b="100000"/>
            </a:path>
            <a:tileRect l="-100000" t="-100000"/>
          </a:gradFill>
          <a:ln>
            <a:solidFill>
              <a:schemeClr val="tx1"/>
            </a:solidFill>
          </a:ln>
          <a:scene3d>
            <a:camera prst="orthographicFront"/>
            <a:lightRig rig="threePt" dir="t"/>
          </a:scene3d>
          <a:sp3d>
            <a:bevelT w="165100" prst="coolSlant"/>
          </a:sp3d>
        </p:spPr>
        <p:txBody>
          <a:bodyPr wrap="square" rtlCol="0">
            <a:spAutoFit/>
          </a:bodyPr>
          <a:lstStyle/>
          <a:p>
            <a:r>
              <a:rPr lang="en-US" sz="2400" u="sng" dirty="0" smtClean="0"/>
              <a:t>Casualties-</a:t>
            </a:r>
            <a:r>
              <a:rPr lang="en-US" sz="2400" dirty="0" smtClean="0"/>
              <a:t>   </a:t>
            </a:r>
          </a:p>
          <a:p>
            <a:r>
              <a:rPr lang="en-US" sz="2400" dirty="0" smtClean="0"/>
              <a:t>Confederacy- 23,231</a:t>
            </a:r>
          </a:p>
          <a:p>
            <a:r>
              <a:rPr lang="en-US" sz="2400" dirty="0" smtClean="0"/>
              <a:t>Union-  23,055</a:t>
            </a:r>
            <a:endParaRPr lang="en-US" sz="2400" dirty="0"/>
          </a:p>
        </p:txBody>
      </p:sp>
      <p:sp>
        <p:nvSpPr>
          <p:cNvPr id="8" name="Content Placeholder 3"/>
          <p:cNvSpPr>
            <a:spLocks noGrp="1"/>
          </p:cNvSpPr>
          <p:nvPr>
            <p:ph sz="half" idx="2"/>
          </p:nvPr>
        </p:nvSpPr>
        <p:spPr>
          <a:xfrm>
            <a:off x="4572000" y="4800600"/>
            <a:ext cx="4572000" cy="20574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6200000" scaled="1"/>
            <a:tileRect/>
          </a:gradFill>
          <a:ln>
            <a:solidFill>
              <a:schemeClr val="tx1"/>
            </a:solidFill>
          </a:ln>
          <a:scene3d>
            <a:camera prst="orthographicFront"/>
            <a:lightRig rig="threePt" dir="t"/>
          </a:scene3d>
          <a:sp3d>
            <a:bevelT w="165100" prst="coolSlant"/>
          </a:sp3d>
        </p:spPr>
        <p:txBody>
          <a:bodyPr>
            <a:normAutofit/>
          </a:bodyPr>
          <a:lstStyle/>
          <a:p>
            <a:pPr>
              <a:buNone/>
            </a:pPr>
            <a:r>
              <a:rPr lang="en-US" dirty="0" smtClean="0"/>
              <a:t> </a:t>
            </a:r>
            <a:r>
              <a:rPr lang="en-US" sz="2400" u="sng" dirty="0" smtClean="0"/>
              <a:t>Generals-</a:t>
            </a:r>
          </a:p>
          <a:p>
            <a:pPr>
              <a:buNone/>
            </a:pPr>
            <a:r>
              <a:rPr lang="en-US" sz="2400" dirty="0" smtClean="0"/>
              <a:t> Confederacy-General Robert E. Lee</a:t>
            </a:r>
          </a:p>
          <a:p>
            <a:pPr>
              <a:buNone/>
            </a:pPr>
            <a:r>
              <a:rPr lang="en-US" sz="2400" dirty="0" smtClean="0"/>
              <a:t> Union- General George Meade</a:t>
            </a:r>
          </a:p>
        </p:txBody>
      </p:sp>
      <p:sp>
        <p:nvSpPr>
          <p:cNvPr id="9" name="Content Placeholder 2"/>
          <p:cNvSpPr>
            <a:spLocks noGrp="1"/>
          </p:cNvSpPr>
          <p:nvPr>
            <p:ph sz="half" idx="1"/>
          </p:nvPr>
        </p:nvSpPr>
        <p:spPr>
          <a:xfrm>
            <a:off x="0" y="4800600"/>
            <a:ext cx="4495800" cy="20574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6200000" scaled="1"/>
            <a:tileRect/>
          </a:gradFill>
          <a:ln>
            <a:solidFill>
              <a:schemeClr val="tx1"/>
            </a:solidFill>
          </a:ln>
          <a:scene3d>
            <a:camera prst="orthographicFront"/>
            <a:lightRig rig="threePt" dir="t"/>
          </a:scene3d>
          <a:sp3d>
            <a:bevelT w="165100" prst="coolSlant"/>
          </a:sp3d>
        </p:spPr>
        <p:txBody>
          <a:bodyPr>
            <a:normAutofit/>
          </a:bodyPr>
          <a:lstStyle/>
          <a:p>
            <a:pPr>
              <a:buNone/>
            </a:pPr>
            <a:r>
              <a:rPr lang="en-US" dirty="0" smtClean="0"/>
              <a:t>    </a:t>
            </a:r>
            <a:r>
              <a:rPr lang="en-US" sz="2400" dirty="0" smtClean="0"/>
              <a:t>This was a very bloody battle that left the Confederacy in ruins both politically and economically, it also killed many soldiers and lasted 3 days.</a:t>
            </a:r>
            <a:endParaRPr lang="en-US" sz="2400" dirty="0"/>
          </a:p>
        </p:txBody>
      </p:sp>
    </p:spTree>
  </p:cSld>
  <p:clrMapOvr>
    <a:masterClrMapping/>
  </p:clrMapOvr>
  <p:transition>
    <p:comb/>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amazing-planet.net/slike/american-civil-war-art/battle_of_fort_fisher.jpg"/>
          <p:cNvPicPr>
            <a:picLocks noChangeAspect="1" noChangeArrowheads="1"/>
          </p:cNvPicPr>
          <p:nvPr/>
        </p:nvPicPr>
        <p:blipFill>
          <a:blip r:embed="rId2"/>
          <a:srcRect/>
          <a:stretch>
            <a:fillRect/>
          </a:stretch>
        </p:blipFill>
        <p:spPr bwMode="auto">
          <a:xfrm>
            <a:off x="0" y="0"/>
            <a:ext cx="9144000" cy="5295900"/>
          </a:xfrm>
          <a:prstGeom prst="rect">
            <a:avLst/>
          </a:prstGeom>
          <a:noFill/>
        </p:spPr>
      </p:pic>
      <p:sp>
        <p:nvSpPr>
          <p:cNvPr id="2" name="Title 1"/>
          <p:cNvSpPr>
            <a:spLocks noGrp="1"/>
          </p:cNvSpPr>
          <p:nvPr>
            <p:ph type="title"/>
          </p:nvPr>
        </p:nvSpPr>
        <p:spPr>
          <a:xfrm>
            <a:off x="0" y="0"/>
            <a:ext cx="5334000" cy="12192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scene3d>
            <a:camera prst="orthographicFront"/>
            <a:lightRig rig="threePt" dir="t"/>
          </a:scene3d>
          <a:sp3d>
            <a:bevelT w="165100" prst="coolSlant"/>
          </a:sp3d>
        </p:spPr>
        <p:txBody>
          <a:bodyPr>
            <a:normAutofit/>
          </a:bodyPr>
          <a:lstStyle/>
          <a:p>
            <a:r>
              <a:rPr lang="en-US" sz="2800" u="sng" dirty="0" smtClean="0"/>
              <a:t>Second Battle at Fort Fisher</a:t>
            </a:r>
            <a:endParaRPr lang="en-US" sz="2800" u="sng" dirty="0"/>
          </a:p>
        </p:txBody>
      </p:sp>
      <p:sp>
        <p:nvSpPr>
          <p:cNvPr id="6" name="Content Placeholder 3"/>
          <p:cNvSpPr txBox="1">
            <a:spLocks/>
          </p:cNvSpPr>
          <p:nvPr/>
        </p:nvSpPr>
        <p:spPr>
          <a:xfrm>
            <a:off x="5334000" y="5791200"/>
            <a:ext cx="3810000" cy="10668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t="100000" r="100000"/>
            </a:path>
            <a:tileRect l="-100000" b="-100000"/>
          </a:gradFill>
          <a:ln>
            <a:solidFill>
              <a:schemeClr val="tx1"/>
            </a:solidFill>
          </a:ln>
          <a:scene3d>
            <a:camera prst="orthographicFront"/>
            <a:lightRig rig="threePt" dir="t"/>
          </a:scene3d>
          <a:sp3d>
            <a:bevelT w="165100" prst="coolSlant"/>
          </a:sp3d>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sng" strike="noStrike" kern="1200" cap="none" spc="0" normalizeH="0" baseline="0" noProof="0" dirty="0" smtClean="0">
                <a:ln>
                  <a:noFill/>
                </a:ln>
                <a:solidFill>
                  <a:schemeClr val="tx1"/>
                </a:solidFill>
                <a:effectLst/>
                <a:uLnTx/>
                <a:uFillTx/>
                <a:latin typeface="+mn-lt"/>
                <a:ea typeface="+mn-ea"/>
                <a:cs typeface="+mn-cs"/>
              </a:rPr>
              <a:t>When it happened-</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Sept.</a:t>
            </a:r>
            <a:r>
              <a:rPr kumimoji="0" lang="en-US" sz="2800" b="0" i="0" u="none" strike="noStrike" kern="1200" cap="none" spc="0" normalizeH="0" noProof="0" dirty="0" smtClean="0">
                <a:ln>
                  <a:noFill/>
                </a:ln>
                <a:solidFill>
                  <a:schemeClr val="tx1"/>
                </a:solidFill>
                <a:effectLst/>
                <a:uLnTx/>
                <a:uFillTx/>
                <a:latin typeface="+mn-lt"/>
                <a:ea typeface="+mn-ea"/>
                <a:cs typeface="+mn-cs"/>
              </a:rPr>
              <a:t> 9</a:t>
            </a:r>
            <a:r>
              <a:rPr kumimoji="0" lang="en-US" sz="2800" b="0" i="0" u="none" strike="noStrike" kern="1200" cap="none" spc="0" normalizeH="0" baseline="30000" noProof="0" dirty="0" smtClean="0">
                <a:ln>
                  <a:noFill/>
                </a:ln>
                <a:solidFill>
                  <a:schemeClr val="tx1"/>
                </a:solidFill>
                <a:effectLst/>
                <a:uLnTx/>
                <a:uFillTx/>
                <a:latin typeface="+mn-lt"/>
                <a:ea typeface="+mn-ea"/>
                <a:cs typeface="+mn-cs"/>
              </a:rPr>
              <a:t>th</a:t>
            </a:r>
            <a:r>
              <a:rPr kumimoji="0" lang="en-US" sz="2800" b="0" i="0" u="none" strike="noStrike" kern="1200" cap="none" spc="0" normalizeH="0" noProof="0" dirty="0" smtClean="0">
                <a:ln>
                  <a:noFill/>
                </a:ln>
                <a:solidFill>
                  <a:schemeClr val="tx1"/>
                </a:solidFill>
                <a:effectLst/>
                <a:uLnTx/>
                <a:uFillTx/>
                <a:latin typeface="+mn-lt"/>
                <a:ea typeface="+mn-ea"/>
                <a:cs typeface="+mn-cs"/>
              </a:rPr>
              <a:t>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1863</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Box 6"/>
          <p:cNvSpPr txBox="1"/>
          <p:nvPr/>
        </p:nvSpPr>
        <p:spPr>
          <a:xfrm>
            <a:off x="5334000" y="4572000"/>
            <a:ext cx="3810000" cy="1200329"/>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r="100000" b="100000"/>
            </a:path>
            <a:tileRect l="-100000" t="-100000"/>
          </a:gradFill>
          <a:ln>
            <a:solidFill>
              <a:schemeClr val="tx1"/>
            </a:solidFill>
          </a:ln>
          <a:scene3d>
            <a:camera prst="orthographicFront"/>
            <a:lightRig rig="threePt" dir="t"/>
          </a:scene3d>
          <a:sp3d>
            <a:bevelT w="165100" prst="coolSlant"/>
          </a:sp3d>
        </p:spPr>
        <p:txBody>
          <a:bodyPr wrap="square" rtlCol="0">
            <a:spAutoFit/>
          </a:bodyPr>
          <a:lstStyle/>
          <a:p>
            <a:r>
              <a:rPr lang="en-US" sz="2400" u="sng" dirty="0" smtClean="0"/>
              <a:t>Casualties-</a:t>
            </a:r>
            <a:r>
              <a:rPr lang="en-US" sz="2400" dirty="0" smtClean="0"/>
              <a:t>   </a:t>
            </a:r>
          </a:p>
          <a:p>
            <a:r>
              <a:rPr lang="en-US" sz="2400" dirty="0" smtClean="0"/>
              <a:t>Confederacy- 23,231</a:t>
            </a:r>
          </a:p>
          <a:p>
            <a:r>
              <a:rPr lang="en-US" sz="2400" dirty="0" smtClean="0"/>
              <a:t>Union-  23,055</a:t>
            </a:r>
            <a:endParaRPr lang="en-US" sz="2400" dirty="0"/>
          </a:p>
        </p:txBody>
      </p:sp>
      <p:sp>
        <p:nvSpPr>
          <p:cNvPr id="8" name="Content Placeholder 2"/>
          <p:cNvSpPr>
            <a:spLocks noGrp="1"/>
          </p:cNvSpPr>
          <p:nvPr>
            <p:ph sz="half" idx="1"/>
          </p:nvPr>
        </p:nvSpPr>
        <p:spPr>
          <a:xfrm>
            <a:off x="0" y="4572000"/>
            <a:ext cx="5334000" cy="2286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6200000" scaled="1"/>
            <a:tileRect/>
          </a:gradFill>
          <a:ln>
            <a:solidFill>
              <a:schemeClr val="tx1"/>
            </a:solidFill>
          </a:ln>
          <a:scene3d>
            <a:camera prst="orthographicFront"/>
            <a:lightRig rig="threePt" dir="t"/>
          </a:scene3d>
          <a:sp3d>
            <a:bevelT w="165100" prst="coolSlant"/>
          </a:sp3d>
        </p:spPr>
        <p:txBody>
          <a:bodyPr>
            <a:normAutofit lnSpcReduction="10000"/>
          </a:bodyPr>
          <a:lstStyle/>
          <a:p>
            <a:pPr>
              <a:buNone/>
            </a:pPr>
            <a:r>
              <a:rPr lang="en-US" sz="2400" dirty="0" smtClean="0"/>
              <a:t>     </a:t>
            </a:r>
            <a:r>
              <a:rPr lang="en-US" sz="2600" dirty="0" smtClean="0"/>
              <a:t>This battle was very important, leading to the demise of the Confederacy.  After the Union sealed off all their ports, they could no-longer receive ammunition &amp; supplies.</a:t>
            </a:r>
            <a:endParaRPr lang="en-US" sz="2600" dirty="0"/>
          </a:p>
        </p:txBody>
      </p:sp>
      <p:sp>
        <p:nvSpPr>
          <p:cNvPr id="9" name="Content Placeholder 3"/>
          <p:cNvSpPr>
            <a:spLocks noGrp="1"/>
          </p:cNvSpPr>
          <p:nvPr>
            <p:ph sz="half" idx="2"/>
          </p:nvPr>
        </p:nvSpPr>
        <p:spPr>
          <a:xfrm>
            <a:off x="5334000" y="0"/>
            <a:ext cx="3810000" cy="12192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6200000" scaled="1"/>
            <a:tileRect/>
          </a:gradFill>
          <a:ln>
            <a:solidFill>
              <a:schemeClr val="tx1"/>
            </a:solidFill>
          </a:ln>
          <a:scene3d>
            <a:camera prst="orthographicFront"/>
            <a:lightRig rig="threePt" dir="t"/>
          </a:scene3d>
          <a:sp3d>
            <a:bevelT w="165100" prst="coolSlant"/>
          </a:sp3d>
        </p:spPr>
        <p:txBody>
          <a:bodyPr>
            <a:normAutofit lnSpcReduction="10000"/>
          </a:bodyPr>
          <a:lstStyle/>
          <a:p>
            <a:pPr>
              <a:buNone/>
            </a:pPr>
            <a:r>
              <a:rPr lang="en-US" sz="1800" dirty="0" smtClean="0"/>
              <a:t>  </a:t>
            </a:r>
            <a:r>
              <a:rPr lang="en-US" sz="1800" u="sng" dirty="0" smtClean="0"/>
              <a:t>Generals-</a:t>
            </a:r>
          </a:p>
          <a:p>
            <a:pPr>
              <a:buNone/>
            </a:pPr>
            <a:r>
              <a:rPr lang="en-US" sz="1800" dirty="0" smtClean="0"/>
              <a:t>  Confederacy- General William H.C Whiting</a:t>
            </a:r>
          </a:p>
          <a:p>
            <a:pPr>
              <a:buNone/>
            </a:pPr>
            <a:r>
              <a:rPr lang="en-US" sz="1800" dirty="0" smtClean="0"/>
              <a:t>  Union- David D. Porter</a:t>
            </a:r>
          </a:p>
        </p:txBody>
      </p:sp>
    </p:spTree>
  </p:cSld>
  <p:clrMapOvr>
    <a:masterClrMapping/>
  </p:clrMapOvr>
  <p:transition>
    <p:randomBa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media.web.britannica.com/eb-media/75/91475-004-354D702F.jpg"/>
          <p:cNvPicPr>
            <a:picLocks noChangeAspect="1" noChangeArrowheads="1"/>
          </p:cNvPicPr>
          <p:nvPr/>
        </p:nvPicPr>
        <p:blipFill>
          <a:blip r:embed="rId3"/>
          <a:srcRect/>
          <a:stretch>
            <a:fillRect/>
          </a:stretch>
        </p:blipFill>
        <p:spPr bwMode="auto">
          <a:xfrm>
            <a:off x="0" y="152400"/>
            <a:ext cx="9144000" cy="4476750"/>
          </a:xfrm>
          <a:prstGeom prst="rect">
            <a:avLst/>
          </a:prstGeom>
          <a:noFill/>
        </p:spPr>
      </p:pic>
      <p:sp>
        <p:nvSpPr>
          <p:cNvPr id="2" name="Title 1"/>
          <p:cNvSpPr>
            <a:spLocks noGrp="1"/>
          </p:cNvSpPr>
          <p:nvPr>
            <p:ph type="title"/>
          </p:nvPr>
        </p:nvSpPr>
        <p:spPr>
          <a:xfrm>
            <a:off x="0" y="0"/>
            <a:ext cx="5257800" cy="1143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scene3d>
            <a:camera prst="orthographicFront"/>
            <a:lightRig rig="threePt" dir="t"/>
          </a:scene3d>
          <a:sp3d>
            <a:bevelT w="165100" prst="coolSlant"/>
          </a:sp3d>
        </p:spPr>
        <p:txBody>
          <a:bodyPr>
            <a:noAutofit/>
          </a:bodyPr>
          <a:lstStyle/>
          <a:p>
            <a:r>
              <a:rPr lang="en-US" sz="3600" u="sng" dirty="0" smtClean="0"/>
              <a:t>Battle at Appomattox Courthouse</a:t>
            </a:r>
            <a:endParaRPr lang="en-US" sz="3600" u="sng" dirty="0"/>
          </a:p>
        </p:txBody>
      </p:sp>
      <p:sp>
        <p:nvSpPr>
          <p:cNvPr id="5" name="TextBox 4"/>
          <p:cNvSpPr txBox="1"/>
          <p:nvPr/>
        </p:nvSpPr>
        <p:spPr>
          <a:xfrm>
            <a:off x="5334000" y="4572000"/>
            <a:ext cx="3810000" cy="1200329"/>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r="100000" b="100000"/>
            </a:path>
            <a:tileRect l="-100000" t="-100000"/>
          </a:gradFill>
          <a:ln>
            <a:solidFill>
              <a:schemeClr val="tx1"/>
            </a:solidFill>
          </a:ln>
          <a:scene3d>
            <a:camera prst="orthographicFront"/>
            <a:lightRig rig="threePt" dir="t"/>
          </a:scene3d>
          <a:sp3d>
            <a:bevelT w="165100" prst="coolSlant"/>
          </a:sp3d>
        </p:spPr>
        <p:txBody>
          <a:bodyPr wrap="square" rtlCol="0">
            <a:spAutoFit/>
          </a:bodyPr>
          <a:lstStyle/>
          <a:p>
            <a:r>
              <a:rPr lang="en-US" sz="2400" u="sng" dirty="0" smtClean="0"/>
              <a:t>Casualties-</a:t>
            </a:r>
            <a:r>
              <a:rPr lang="en-US" sz="2400" dirty="0" smtClean="0"/>
              <a:t>   </a:t>
            </a:r>
          </a:p>
          <a:p>
            <a:r>
              <a:rPr lang="en-US" sz="2400" dirty="0" smtClean="0"/>
              <a:t>Confederacy- 500</a:t>
            </a:r>
          </a:p>
          <a:p>
            <a:r>
              <a:rPr lang="en-US" sz="2400" dirty="0" smtClean="0"/>
              <a:t>Union- 164</a:t>
            </a:r>
            <a:endParaRPr lang="en-US" sz="2400" dirty="0"/>
          </a:p>
        </p:txBody>
      </p:sp>
      <p:sp>
        <p:nvSpPr>
          <p:cNvPr id="6" name="Content Placeholder 3"/>
          <p:cNvSpPr txBox="1">
            <a:spLocks/>
          </p:cNvSpPr>
          <p:nvPr/>
        </p:nvSpPr>
        <p:spPr>
          <a:xfrm>
            <a:off x="5334000" y="5791200"/>
            <a:ext cx="3810000" cy="10668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t="100000" r="100000"/>
            </a:path>
            <a:tileRect l="-100000" b="-100000"/>
          </a:gradFill>
          <a:ln>
            <a:solidFill>
              <a:schemeClr val="tx1"/>
            </a:solidFill>
          </a:ln>
          <a:scene3d>
            <a:camera prst="orthographicFront"/>
            <a:lightRig rig="threePt" dir="t"/>
          </a:scene3d>
          <a:sp3d>
            <a:bevelT w="165100" prst="coolSlant"/>
          </a:sp3d>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sng" strike="noStrike" kern="1200" cap="none" spc="0" normalizeH="0" baseline="0" noProof="0" dirty="0" smtClean="0">
                <a:ln>
                  <a:noFill/>
                </a:ln>
                <a:solidFill>
                  <a:schemeClr val="tx1"/>
                </a:solidFill>
                <a:effectLst/>
                <a:uLnTx/>
                <a:uFillTx/>
                <a:latin typeface="+mn-lt"/>
                <a:ea typeface="+mn-ea"/>
                <a:cs typeface="+mn-cs"/>
              </a:rPr>
              <a:t>When it happened-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strike="noStrike" kern="1200" cap="none" spc="0" normalizeH="0" baseline="0" noProof="0" dirty="0" smtClean="0">
                <a:ln>
                  <a:noFill/>
                </a:ln>
                <a:solidFill>
                  <a:schemeClr val="tx1"/>
                </a:solidFill>
                <a:effectLst/>
                <a:uLnTx/>
                <a:uFillTx/>
                <a:latin typeface="+mn-lt"/>
                <a:ea typeface="+mn-ea"/>
                <a:cs typeface="+mn-cs"/>
              </a:rPr>
              <a:t>April</a:t>
            </a:r>
            <a:r>
              <a:rPr kumimoji="0" lang="en-US" sz="2400" b="0" strike="noStrike" kern="1200" cap="none" spc="0" normalizeH="0" noProof="0" dirty="0" smtClean="0">
                <a:ln>
                  <a:noFill/>
                </a:ln>
                <a:solidFill>
                  <a:schemeClr val="tx1"/>
                </a:solidFill>
                <a:effectLst/>
                <a:uLnTx/>
                <a:uFillTx/>
                <a:latin typeface="+mn-lt"/>
                <a:ea typeface="+mn-ea"/>
                <a:cs typeface="+mn-cs"/>
              </a:rPr>
              <a:t> 9, 1865</a:t>
            </a:r>
            <a:endParaRPr kumimoji="0" lang="en-US" sz="2400" b="0" strike="noStrike" kern="1200" cap="none" spc="0" normalizeH="0" baseline="0" noProof="0" dirty="0" smtClean="0">
              <a:ln>
                <a:noFill/>
              </a:ln>
              <a:solidFill>
                <a:schemeClr val="tx1"/>
              </a:solidFill>
              <a:effectLst/>
              <a:uLnTx/>
              <a:uFillTx/>
              <a:latin typeface="+mn-lt"/>
              <a:ea typeface="+mn-ea"/>
              <a:cs typeface="+mn-cs"/>
            </a:endParaRPr>
          </a:p>
        </p:txBody>
      </p:sp>
      <p:sp>
        <p:nvSpPr>
          <p:cNvPr id="7" name="Content Placeholder 2"/>
          <p:cNvSpPr>
            <a:spLocks noGrp="1"/>
          </p:cNvSpPr>
          <p:nvPr>
            <p:ph sz="half" idx="1"/>
          </p:nvPr>
        </p:nvSpPr>
        <p:spPr>
          <a:xfrm>
            <a:off x="0" y="4572000"/>
            <a:ext cx="5334000" cy="2286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0" scaled="1"/>
            <a:tileRect/>
          </a:gradFill>
          <a:ln>
            <a:solidFill>
              <a:schemeClr val="tx1"/>
            </a:solidFill>
          </a:ln>
          <a:scene3d>
            <a:camera prst="orthographicFront"/>
            <a:lightRig rig="threePt" dir="t"/>
          </a:scene3d>
          <a:sp3d>
            <a:bevelT w="165100" prst="coolSlant"/>
          </a:sp3d>
        </p:spPr>
        <p:txBody>
          <a:bodyPr>
            <a:normAutofit lnSpcReduction="10000"/>
          </a:bodyPr>
          <a:lstStyle/>
          <a:p>
            <a:pPr>
              <a:buNone/>
            </a:pPr>
            <a:r>
              <a:rPr lang="en-US" sz="2400" dirty="0" smtClean="0"/>
              <a:t>     </a:t>
            </a:r>
            <a:r>
              <a:rPr lang="en-US" sz="2600" dirty="0" smtClean="0"/>
              <a:t>This battle was the last battle of the civil war, resulting in Robert E. Lee’s surrender to the Union and therefore giving up the Confederacy to the United States like before the war.</a:t>
            </a:r>
            <a:endParaRPr lang="en-US" sz="2600" dirty="0"/>
          </a:p>
        </p:txBody>
      </p:sp>
      <p:sp>
        <p:nvSpPr>
          <p:cNvPr id="9" name="Content Placeholder 3"/>
          <p:cNvSpPr>
            <a:spLocks noGrp="1"/>
          </p:cNvSpPr>
          <p:nvPr>
            <p:ph sz="half" idx="2"/>
          </p:nvPr>
        </p:nvSpPr>
        <p:spPr>
          <a:xfrm>
            <a:off x="5334000" y="0"/>
            <a:ext cx="3810000" cy="1143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6200000" scaled="1"/>
            <a:tileRect/>
          </a:gradFill>
          <a:ln>
            <a:solidFill>
              <a:schemeClr val="tx1"/>
            </a:solidFill>
          </a:ln>
          <a:scene3d>
            <a:camera prst="orthographicFront"/>
            <a:lightRig rig="threePt" dir="t"/>
          </a:scene3d>
          <a:sp3d>
            <a:bevelT w="165100" prst="coolSlant"/>
          </a:sp3d>
        </p:spPr>
        <p:txBody>
          <a:bodyPr>
            <a:normAutofit lnSpcReduction="10000"/>
          </a:bodyPr>
          <a:lstStyle/>
          <a:p>
            <a:pPr>
              <a:buNone/>
            </a:pPr>
            <a:r>
              <a:rPr lang="en-US" sz="1800" dirty="0" smtClean="0"/>
              <a:t>  </a:t>
            </a:r>
            <a:r>
              <a:rPr lang="en-US" sz="1800" u="sng" dirty="0" smtClean="0"/>
              <a:t>Generals-</a:t>
            </a:r>
          </a:p>
          <a:p>
            <a:pPr>
              <a:buNone/>
            </a:pPr>
            <a:r>
              <a:rPr lang="en-US" sz="1800" dirty="0" smtClean="0"/>
              <a:t>  Confederacy- Robert E. Lee</a:t>
            </a:r>
          </a:p>
          <a:p>
            <a:pPr>
              <a:buNone/>
            </a:pPr>
            <a:r>
              <a:rPr lang="en-US" sz="1800" dirty="0" smtClean="0"/>
              <a:t>  Union- General Grant</a:t>
            </a:r>
          </a:p>
        </p:txBody>
      </p:sp>
    </p:spTree>
  </p:cSld>
  <p:clrMapOvr>
    <a:masterClrMapping/>
  </p:clrMapOvr>
  <p:transition>
    <p:randomBar dir="vert"/>
    <p:sndAc>
      <p:stSnd>
        <p:snd r:embed="rId2" name="applause.wav" builtIn="1"/>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thoughtsonfilms.files.wordpress.com/2009/02/time.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2" name="Title 1"/>
          <p:cNvSpPr>
            <a:spLocks noGrp="1"/>
          </p:cNvSpPr>
          <p:nvPr>
            <p:ph type="title"/>
          </p:nvPr>
        </p:nvSpPr>
        <p:spPr>
          <a:gradFill flip="none" rotWithShape="1">
            <a:gsLst>
              <a:gs pos="0">
                <a:schemeClr val="tx1">
                  <a:tint val="66000"/>
                  <a:satMod val="160000"/>
                </a:schemeClr>
              </a:gs>
              <a:gs pos="50000">
                <a:schemeClr val="tx1">
                  <a:tint val="44500"/>
                  <a:satMod val="160000"/>
                </a:schemeClr>
              </a:gs>
              <a:gs pos="100000">
                <a:schemeClr val="tx1">
                  <a:tint val="23500"/>
                  <a:satMod val="160000"/>
                </a:schemeClr>
              </a:gs>
            </a:gsLst>
            <a:lin ang="18900000" scaled="1"/>
            <a:tileRect/>
          </a:gradFill>
          <a:ln>
            <a:solidFill>
              <a:schemeClr val="tx1"/>
            </a:solidFill>
          </a:ln>
          <a:scene3d>
            <a:camera prst="orthographicFront"/>
            <a:lightRig rig="threePt" dir="t"/>
          </a:scene3d>
          <a:sp3d>
            <a:bevelT w="165100" prst="coolSlant"/>
          </a:sp3d>
        </p:spPr>
        <p:txBody>
          <a:bodyPr>
            <a:normAutofit fontScale="90000"/>
          </a:bodyPr>
          <a:lstStyle/>
          <a:p>
            <a:r>
              <a:rPr lang="en-US" u="sng" dirty="0" smtClean="0"/>
              <a:t>When it happened &amp; why it happened</a:t>
            </a:r>
            <a:endParaRPr lang="en-US" u="sng" dirty="0"/>
          </a:p>
        </p:txBody>
      </p:sp>
      <p:pic>
        <p:nvPicPr>
          <p:cNvPr id="14348" name="Picture 12" descr="http://begojohnson.files.wordpress.com/2011/02/blackbox.jpg"/>
          <p:cNvPicPr>
            <a:picLocks noChangeAspect="1" noChangeArrowheads="1"/>
          </p:cNvPicPr>
          <p:nvPr/>
        </p:nvPicPr>
        <p:blipFill>
          <a:blip r:embed="rId4" cstate="print"/>
          <a:srcRect/>
          <a:stretch>
            <a:fillRect/>
          </a:stretch>
        </p:blipFill>
        <p:spPr bwMode="auto">
          <a:xfrm>
            <a:off x="3657600" y="4191000"/>
            <a:ext cx="1752600" cy="1752600"/>
          </a:xfrm>
          <a:prstGeom prst="rect">
            <a:avLst/>
          </a:prstGeom>
          <a:noFill/>
        </p:spPr>
      </p:pic>
      <p:pic>
        <p:nvPicPr>
          <p:cNvPr id="14350" name="Picture 14" descr="http://blog.mangolanguages.com/wp-content/uploads/2010/10/green-question-mark.jpg"/>
          <p:cNvPicPr>
            <a:picLocks noChangeAspect="1" noChangeArrowheads="1"/>
          </p:cNvPicPr>
          <p:nvPr/>
        </p:nvPicPr>
        <p:blipFill>
          <a:blip r:embed="rId5"/>
          <a:srcRect/>
          <a:stretch>
            <a:fillRect/>
          </a:stretch>
        </p:blipFill>
        <p:spPr bwMode="auto">
          <a:xfrm>
            <a:off x="3733800" y="4267200"/>
            <a:ext cx="1600200" cy="1628775"/>
          </a:xfrm>
          <a:prstGeom prst="rect">
            <a:avLst/>
          </a:prstGeom>
          <a:noFill/>
        </p:spPr>
      </p:pic>
      <p:sp>
        <p:nvSpPr>
          <p:cNvPr id="9" name="TextBox 8"/>
          <p:cNvSpPr txBox="1"/>
          <p:nvPr/>
        </p:nvSpPr>
        <p:spPr>
          <a:xfrm>
            <a:off x="1828800" y="1752600"/>
            <a:ext cx="5181600" cy="2031325"/>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scene3d>
            <a:camera prst="orthographicFront"/>
            <a:lightRig rig="threePt" dir="t"/>
          </a:scene3d>
          <a:sp3d>
            <a:bevelT w="165100" prst="coolSlant"/>
          </a:sp3d>
        </p:spPr>
        <p:txBody>
          <a:bodyPr wrap="square" rtlCol="0">
            <a:spAutoFit/>
          </a:bodyPr>
          <a:lstStyle/>
          <a:p>
            <a:pPr>
              <a:buNone/>
            </a:pPr>
            <a:r>
              <a:rPr lang="en-US" dirty="0" smtClean="0"/>
              <a:t>On July 21rst of 1861, the Confederacy, a group of 11 states that seceded from the United States, bombed Fort Sumter and started the Civil War.  Why?  Many people think it was because of slavery, well it was in a way, but it was also because the South believed the States did not have as many rights as it should.  The war ended in 1865 with the United States victorious.</a:t>
            </a:r>
            <a:endParaRPr lang="en-US" dirty="0"/>
          </a:p>
        </p:txBody>
      </p:sp>
    </p:spTree>
  </p:cSld>
  <p:clrMapOvr>
    <a:masterClrMapping/>
  </p:clrMapOvr>
  <p:transition>
    <p:cut thruBlk="1"/>
    <p:sndAc>
      <p:stSnd>
        <p:snd r:embed="rId2" name="camera.wav" builtIn="1"/>
      </p:stSnd>
    </p:sndAc>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g.psdvault.com/2009/12/ZIAs_Smooth_Abstract_by_Z1AS.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457200"/>
            <a:ext cx="8229600" cy="10668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solidFill>
              <a:schemeClr val="tx1"/>
            </a:solidFill>
          </a:ln>
          <a:scene3d>
            <a:camera prst="orthographicFront"/>
            <a:lightRig rig="threePt" dir="t"/>
          </a:scene3d>
          <a:sp3d>
            <a:bevelT w="165100" prst="coolSlant"/>
          </a:sp3d>
        </p:spPr>
        <p:txBody>
          <a:bodyPr/>
          <a:lstStyle/>
          <a:p>
            <a:r>
              <a:rPr lang="en-US" u="sng" dirty="0" smtClean="0"/>
              <a:t>How did this war affect us?</a:t>
            </a:r>
            <a:endParaRPr lang="en-US" u="sng" dirty="0"/>
          </a:p>
        </p:txBody>
      </p:sp>
      <p:sp>
        <p:nvSpPr>
          <p:cNvPr id="3" name="Content Placeholder 2"/>
          <p:cNvSpPr>
            <a:spLocks noGrp="1"/>
          </p:cNvSpPr>
          <p:nvPr>
            <p:ph idx="1"/>
          </p:nvPr>
        </p:nvSpPr>
        <p:spPr>
          <a:xfrm>
            <a:off x="457200" y="2362200"/>
            <a:ext cx="8229600" cy="20574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tx1"/>
            </a:solidFill>
          </a:ln>
          <a:scene3d>
            <a:camera prst="orthographicFront"/>
            <a:lightRig rig="threePt" dir="t"/>
          </a:scene3d>
          <a:sp3d>
            <a:bevelT w="165100" prst="coolSlant"/>
          </a:sp3d>
        </p:spPr>
        <p:txBody>
          <a:bodyPr/>
          <a:lstStyle/>
          <a:p>
            <a:pPr>
              <a:buNone/>
            </a:pPr>
            <a:r>
              <a:rPr lang="en-US" dirty="0" smtClean="0"/>
              <a:t>	If this war never happened then America would still be divided into two different countries,  one of which may still support slavery.</a:t>
            </a:r>
            <a:endParaRPr lang="en-US" dirty="0"/>
          </a:p>
        </p:txBody>
      </p:sp>
      <p:pic>
        <p:nvPicPr>
          <p:cNvPr id="4" name="Picture 2" descr="http://www.flagsof.net/wp-content/uploads/2009/07/United_States.gif"/>
          <p:cNvPicPr>
            <a:picLocks noChangeAspect="1" noChangeArrowheads="1" noCrop="1"/>
          </p:cNvPicPr>
          <p:nvPr/>
        </p:nvPicPr>
        <p:blipFill>
          <a:blip r:embed="rId4"/>
          <a:srcRect/>
          <a:stretch>
            <a:fillRect/>
          </a:stretch>
        </p:blipFill>
        <p:spPr bwMode="auto">
          <a:xfrm>
            <a:off x="3200400" y="4724400"/>
            <a:ext cx="2647950" cy="1743075"/>
          </a:xfrm>
          <a:prstGeom prst="rect">
            <a:avLst/>
          </a:prstGeom>
          <a:noFill/>
        </p:spPr>
      </p:pic>
    </p:spTree>
  </p:cSld>
  <p:clrMapOvr>
    <a:masterClrMapping/>
  </p:clrMapOvr>
  <p:transition>
    <p:wheel spokes="3"/>
    <p:sndAc>
      <p:stSnd>
        <p:snd r:embed="rId2" name="voltage.wav" builtIn="1"/>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kish.in/wp-content/uploads/2011/02/wpid-civil-war-uniforms.jpg"/>
          <p:cNvPicPr>
            <a:picLocks noChangeAspect="1" noChangeArrowheads="1"/>
          </p:cNvPicPr>
          <p:nvPr/>
        </p:nvPicPr>
        <p:blipFill>
          <a:blip r:embed="rId3">
            <a:lum bright="-7000"/>
          </a:blip>
          <a:srcRect/>
          <a:stretch>
            <a:fillRect/>
          </a:stretch>
        </p:blipFill>
        <p:spPr bwMode="auto">
          <a:xfrm>
            <a:off x="0" y="0"/>
            <a:ext cx="9144000" cy="6853561"/>
          </a:xfrm>
          <a:prstGeom prst="rect">
            <a:avLst/>
          </a:prstGeom>
          <a:noFill/>
        </p:spPr>
      </p:pic>
      <p:sp>
        <p:nvSpPr>
          <p:cNvPr id="2" name="Title 1"/>
          <p:cNvSpPr>
            <a:spLocks noGrp="1"/>
          </p:cNvSpPr>
          <p:nvPr>
            <p:ph type="title"/>
          </p:nvPr>
        </p:nvSpPr>
        <p:spPr>
          <a:xfrm>
            <a:off x="0" y="0"/>
            <a:ext cx="5029200" cy="10668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8900000" scaled="1"/>
            <a:tileRect/>
          </a:gradFill>
          <a:ln>
            <a:solidFill>
              <a:schemeClr val="tx1"/>
            </a:solidFill>
          </a:ln>
          <a:scene3d>
            <a:camera prst="orthographicFront"/>
            <a:lightRig rig="threePt" dir="t"/>
          </a:scene3d>
          <a:sp3d>
            <a:bevelT w="165100" prst="coolSlant"/>
          </a:sp3d>
        </p:spPr>
        <p:txBody>
          <a:bodyPr>
            <a:normAutofit fontScale="90000"/>
          </a:bodyPr>
          <a:lstStyle/>
          <a:p>
            <a:r>
              <a:rPr lang="en-US" u="sng" dirty="0" smtClean="0">
                <a:latin typeface="+mn-lt"/>
                <a:cs typeface="Courier New" pitchFamily="49" charset="0"/>
              </a:rPr>
              <a:t>The People Involved…</a:t>
            </a:r>
            <a:endParaRPr lang="en-US" u="sng" dirty="0">
              <a:latin typeface="+mn-lt"/>
              <a:cs typeface="Courier New" pitchFamily="49" charset="0"/>
            </a:endParaRPr>
          </a:p>
        </p:txBody>
      </p:sp>
      <p:sp>
        <p:nvSpPr>
          <p:cNvPr id="3" name="Content Placeholder 2"/>
          <p:cNvSpPr>
            <a:spLocks noGrp="1"/>
          </p:cNvSpPr>
          <p:nvPr>
            <p:ph idx="1"/>
          </p:nvPr>
        </p:nvSpPr>
        <p:spPr>
          <a:xfrm>
            <a:off x="0" y="5029200"/>
            <a:ext cx="9144000" cy="18288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scene3d>
            <a:camera prst="orthographicFront"/>
            <a:lightRig rig="threePt" dir="t"/>
          </a:scene3d>
          <a:sp3d>
            <a:bevelT w="165100" prst="coolSlant"/>
          </a:sp3d>
        </p:spPr>
        <p:txBody>
          <a:bodyPr>
            <a:noAutofit/>
          </a:bodyPr>
          <a:lstStyle/>
          <a:p>
            <a:pPr>
              <a:buNone/>
            </a:pPr>
            <a:r>
              <a:rPr lang="en-US" dirty="0" smtClean="0">
                <a:cs typeface="Courier New" pitchFamily="49" charset="0"/>
              </a:rPr>
              <a:t>      During 1861-1865,  America was divided into two major countries.  These were known as the Confederacy and the Union…</a:t>
            </a:r>
          </a:p>
        </p:txBody>
      </p:sp>
    </p:spTree>
  </p:cSld>
  <p:clrMapOvr>
    <a:masterClrMapping/>
  </p:clrMapOvr>
  <p:transition>
    <p:split/>
    <p:sndAc>
      <p:stSnd>
        <p:snd r:embed="rId2" name="breeze.wav" builtIn="1"/>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world-free-printable-flags.com/images/Rebel_Flag.jpg"/>
          <p:cNvPicPr>
            <a:picLocks noChangeAspect="1" noChangeArrowheads="1"/>
          </p:cNvPicPr>
          <p:nvPr/>
        </p:nvPicPr>
        <p:blipFill>
          <a:blip r:embed="rId3">
            <a:lum bright="13000"/>
          </a:blip>
          <a:srcRect/>
          <a:stretch>
            <a:fillRect/>
          </a:stretch>
        </p:blipFill>
        <p:spPr bwMode="auto">
          <a:xfrm>
            <a:off x="0" y="0"/>
            <a:ext cx="9144000" cy="6858000"/>
          </a:xfrm>
          <a:prstGeom prst="rect">
            <a:avLst/>
          </a:prstGeom>
          <a:noFill/>
          <a:ln>
            <a:solidFill>
              <a:schemeClr val="tx1"/>
            </a:solidFill>
          </a:ln>
        </p:spPr>
      </p:pic>
      <p:sp>
        <p:nvSpPr>
          <p:cNvPr id="2" name="Title 1"/>
          <p:cNvSpPr>
            <a:spLocks noGrp="1"/>
          </p:cNvSpPr>
          <p:nvPr>
            <p:ph type="title"/>
          </p:nvPr>
        </p:nvSpPr>
        <p:spPr>
          <a:xfrm>
            <a:off x="2209800" y="0"/>
            <a:ext cx="4572000" cy="1143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scene3d>
            <a:camera prst="orthographicFront"/>
            <a:lightRig rig="threePt" dir="t"/>
          </a:scene3d>
          <a:sp3d>
            <a:bevelT w="165100" prst="coolSlant"/>
          </a:sp3d>
        </p:spPr>
        <p:txBody>
          <a:bodyPr>
            <a:normAutofit/>
          </a:bodyPr>
          <a:lstStyle/>
          <a:p>
            <a:r>
              <a:rPr lang="en-US" u="sng" dirty="0" smtClean="0"/>
              <a:t>Confederate States</a:t>
            </a:r>
            <a:endParaRPr lang="en-US" u="sng" dirty="0"/>
          </a:p>
        </p:txBody>
      </p:sp>
      <p:sp>
        <p:nvSpPr>
          <p:cNvPr id="3" name="Content Placeholder 2"/>
          <p:cNvSpPr>
            <a:spLocks noGrp="1"/>
          </p:cNvSpPr>
          <p:nvPr>
            <p:ph sz="half" idx="1"/>
          </p:nvPr>
        </p:nvSpPr>
        <p:spPr>
          <a:xfrm>
            <a:off x="2895600" y="1371600"/>
            <a:ext cx="3276600" cy="48768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8900000" scaled="1"/>
            <a:tileRect/>
          </a:gradFill>
          <a:ln>
            <a:solidFill>
              <a:schemeClr val="tx1"/>
            </a:solidFill>
          </a:ln>
          <a:scene3d>
            <a:camera prst="orthographicFront"/>
            <a:lightRig rig="threePt" dir="t"/>
          </a:scene3d>
          <a:sp3d>
            <a:bevelT w="165100" prst="coolSlant"/>
          </a:sp3d>
        </p:spPr>
        <p:txBody>
          <a:bodyPr>
            <a:normAutofit fontScale="92500" lnSpcReduction="10000"/>
          </a:bodyPr>
          <a:lstStyle/>
          <a:p>
            <a:pPr marL="514350" indent="-514350">
              <a:buFont typeface="+mj-lt"/>
              <a:buAutoNum type="arabicPeriod"/>
            </a:pPr>
            <a:r>
              <a:rPr lang="en-US" dirty="0" smtClean="0"/>
              <a:t>South Carolina</a:t>
            </a:r>
          </a:p>
          <a:p>
            <a:pPr marL="514350" indent="-514350">
              <a:buFont typeface="+mj-lt"/>
              <a:buAutoNum type="arabicPeriod"/>
            </a:pPr>
            <a:r>
              <a:rPr lang="en-US" dirty="0" smtClean="0"/>
              <a:t>Mississippi</a:t>
            </a:r>
          </a:p>
          <a:p>
            <a:pPr marL="514350" indent="-514350">
              <a:buFont typeface="+mj-lt"/>
              <a:buAutoNum type="arabicPeriod"/>
            </a:pPr>
            <a:r>
              <a:rPr lang="en-US" dirty="0" smtClean="0"/>
              <a:t>Florida</a:t>
            </a:r>
          </a:p>
          <a:p>
            <a:pPr marL="514350" indent="-514350">
              <a:buFont typeface="+mj-lt"/>
              <a:buAutoNum type="arabicPeriod"/>
            </a:pPr>
            <a:r>
              <a:rPr lang="en-US" dirty="0" smtClean="0"/>
              <a:t>Alabama</a:t>
            </a:r>
          </a:p>
          <a:p>
            <a:pPr marL="514350" indent="-514350">
              <a:buFont typeface="+mj-lt"/>
              <a:buAutoNum type="arabicPeriod"/>
            </a:pPr>
            <a:r>
              <a:rPr lang="en-US" dirty="0" smtClean="0"/>
              <a:t>Georgia</a:t>
            </a:r>
          </a:p>
          <a:p>
            <a:pPr marL="514350" indent="-514350">
              <a:buFont typeface="+mj-lt"/>
              <a:buAutoNum type="arabicPeriod"/>
            </a:pPr>
            <a:r>
              <a:rPr lang="en-US" dirty="0" smtClean="0"/>
              <a:t>Louisiana</a:t>
            </a:r>
          </a:p>
          <a:p>
            <a:pPr marL="514350" indent="-514350">
              <a:buFont typeface="+mj-lt"/>
              <a:buAutoNum type="arabicPeriod"/>
            </a:pPr>
            <a:r>
              <a:rPr lang="en-US" dirty="0" smtClean="0"/>
              <a:t>Texas</a:t>
            </a:r>
          </a:p>
          <a:p>
            <a:pPr marL="514350" indent="-514350">
              <a:buFont typeface="+mj-lt"/>
              <a:buAutoNum type="arabicPeriod"/>
            </a:pPr>
            <a:r>
              <a:rPr lang="en-US" dirty="0" smtClean="0"/>
              <a:t>Virginia</a:t>
            </a:r>
          </a:p>
          <a:p>
            <a:pPr marL="514350" indent="-514350">
              <a:buFont typeface="+mj-lt"/>
              <a:buAutoNum type="arabicPeriod"/>
            </a:pPr>
            <a:r>
              <a:rPr lang="en-US" dirty="0" smtClean="0"/>
              <a:t>Arkansas</a:t>
            </a:r>
          </a:p>
          <a:p>
            <a:pPr marL="514350" indent="-514350">
              <a:buFont typeface="+mj-lt"/>
              <a:buAutoNum type="arabicPeriod"/>
            </a:pPr>
            <a:r>
              <a:rPr lang="en-US" dirty="0" smtClean="0"/>
              <a:t>Tennessee</a:t>
            </a:r>
          </a:p>
          <a:p>
            <a:pPr marL="514350" indent="-514350">
              <a:buFont typeface="+mj-lt"/>
              <a:buAutoNum type="arabicPeriod"/>
            </a:pPr>
            <a:r>
              <a:rPr lang="en-US" dirty="0" smtClean="0"/>
              <a:t>North Carolina</a:t>
            </a:r>
            <a:endParaRPr lang="en-US" dirty="0"/>
          </a:p>
        </p:txBody>
      </p:sp>
    </p:spTree>
  </p:cSld>
  <p:clrMapOvr>
    <a:masterClrMapping/>
  </p:clrMapOvr>
  <p:transition>
    <p:fade thruBlk="1"/>
    <p:sndAc>
      <p:stSnd>
        <p:snd r:embed="rId2" name="drumroll.wav" builtIn="1"/>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s://www.cia.gov/library/publications/the-world-factbook/graphics/flags/large/us-lgflag.gif"/>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2819400" y="228600"/>
            <a:ext cx="3200400" cy="1143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solidFill>
              <a:schemeClr val="tx1"/>
            </a:solidFill>
          </a:ln>
          <a:scene3d>
            <a:camera prst="orthographicFront"/>
            <a:lightRig rig="threePt" dir="t"/>
          </a:scene3d>
          <a:sp3d>
            <a:bevelT w="165100" prst="coolSlant"/>
          </a:sp3d>
        </p:spPr>
        <p:txBody>
          <a:bodyPr/>
          <a:lstStyle/>
          <a:p>
            <a:r>
              <a:rPr lang="en-US" u="sng" dirty="0" smtClean="0"/>
              <a:t>Union States</a:t>
            </a:r>
            <a:endParaRPr lang="en-US" u="sng" dirty="0"/>
          </a:p>
        </p:txBody>
      </p:sp>
      <p:sp>
        <p:nvSpPr>
          <p:cNvPr id="3" name="Content Placeholder 2"/>
          <p:cNvSpPr>
            <a:spLocks noGrp="1"/>
          </p:cNvSpPr>
          <p:nvPr>
            <p:ph sz="half" idx="1"/>
          </p:nvPr>
        </p:nvSpPr>
        <p:spPr>
          <a:xfrm>
            <a:off x="990600" y="1905000"/>
            <a:ext cx="2667000" cy="40386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0" scaled="1"/>
            <a:tileRect/>
          </a:gradFill>
          <a:ln>
            <a:solidFill>
              <a:schemeClr val="tx1"/>
            </a:solidFill>
          </a:ln>
          <a:scene3d>
            <a:camera prst="orthographicFront"/>
            <a:lightRig rig="threePt" dir="t"/>
          </a:scene3d>
          <a:sp3d>
            <a:bevelT w="165100" prst="coolSlant"/>
          </a:sp3d>
        </p:spPr>
        <p:txBody>
          <a:bodyPr>
            <a:normAutofit lnSpcReduction="10000"/>
          </a:bodyPr>
          <a:lstStyle/>
          <a:p>
            <a:pPr marL="514350" indent="-514350">
              <a:buFont typeface="+mj-lt"/>
              <a:buAutoNum type="arabicPeriod"/>
            </a:pPr>
            <a:r>
              <a:rPr lang="en-US" sz="2000" dirty="0" smtClean="0"/>
              <a:t>California</a:t>
            </a:r>
          </a:p>
          <a:p>
            <a:pPr marL="514350" indent="-514350">
              <a:buFont typeface="+mj-lt"/>
              <a:buAutoNum type="arabicPeriod"/>
            </a:pPr>
            <a:r>
              <a:rPr lang="en-US" sz="2000" dirty="0" smtClean="0"/>
              <a:t>Connecticut</a:t>
            </a:r>
          </a:p>
          <a:p>
            <a:pPr marL="514350" indent="-514350">
              <a:buFont typeface="+mj-lt"/>
              <a:buAutoNum type="arabicPeriod"/>
            </a:pPr>
            <a:r>
              <a:rPr lang="en-US" sz="2000" dirty="0" smtClean="0"/>
              <a:t>Delaware</a:t>
            </a:r>
          </a:p>
          <a:p>
            <a:pPr marL="514350" indent="-514350">
              <a:buFont typeface="+mj-lt"/>
              <a:buAutoNum type="arabicPeriod"/>
            </a:pPr>
            <a:r>
              <a:rPr lang="en-US" sz="2000" dirty="0" smtClean="0"/>
              <a:t>Illinois</a:t>
            </a:r>
          </a:p>
          <a:p>
            <a:pPr marL="514350" indent="-514350">
              <a:buFont typeface="+mj-lt"/>
              <a:buAutoNum type="arabicPeriod"/>
            </a:pPr>
            <a:r>
              <a:rPr lang="en-US" sz="2000" dirty="0" smtClean="0"/>
              <a:t>Indiana</a:t>
            </a:r>
          </a:p>
          <a:p>
            <a:pPr marL="514350" indent="-514350">
              <a:buFont typeface="+mj-lt"/>
              <a:buAutoNum type="arabicPeriod"/>
            </a:pPr>
            <a:r>
              <a:rPr lang="en-US" sz="2000" dirty="0" smtClean="0"/>
              <a:t>Iowa</a:t>
            </a:r>
          </a:p>
          <a:p>
            <a:pPr marL="514350" indent="-514350">
              <a:buFont typeface="+mj-lt"/>
              <a:buAutoNum type="arabicPeriod"/>
            </a:pPr>
            <a:r>
              <a:rPr lang="en-US" sz="2000" dirty="0" smtClean="0"/>
              <a:t>Kansas</a:t>
            </a:r>
          </a:p>
          <a:p>
            <a:pPr marL="514350" indent="-514350">
              <a:buFont typeface="+mj-lt"/>
              <a:buAutoNum type="arabicPeriod"/>
            </a:pPr>
            <a:r>
              <a:rPr lang="en-US" sz="2000" dirty="0" smtClean="0"/>
              <a:t>Kentucky</a:t>
            </a:r>
          </a:p>
          <a:p>
            <a:pPr marL="514350" indent="-514350">
              <a:buFont typeface="+mj-lt"/>
              <a:buAutoNum type="arabicPeriod"/>
            </a:pPr>
            <a:r>
              <a:rPr lang="en-US" sz="2000" dirty="0" smtClean="0"/>
              <a:t>Maine</a:t>
            </a:r>
          </a:p>
          <a:p>
            <a:pPr marL="514350" indent="-514350">
              <a:buFont typeface="+mj-lt"/>
              <a:buAutoNum type="arabicPeriod"/>
            </a:pPr>
            <a:r>
              <a:rPr lang="en-US" sz="2000" dirty="0" smtClean="0"/>
              <a:t>Maryland</a:t>
            </a:r>
          </a:p>
          <a:p>
            <a:pPr marL="514350" indent="-514350">
              <a:buFont typeface="+mj-lt"/>
              <a:buAutoNum type="arabicPeriod"/>
            </a:pPr>
            <a:r>
              <a:rPr lang="en-US" sz="2000" dirty="0" smtClean="0"/>
              <a:t>Massachusetts</a:t>
            </a:r>
            <a:endParaRPr lang="en-US" sz="2000" dirty="0"/>
          </a:p>
        </p:txBody>
      </p:sp>
      <p:sp>
        <p:nvSpPr>
          <p:cNvPr id="5" name="TextBox 4"/>
          <p:cNvSpPr txBox="1"/>
          <p:nvPr/>
        </p:nvSpPr>
        <p:spPr>
          <a:xfrm>
            <a:off x="5257800" y="1905000"/>
            <a:ext cx="2667000" cy="4038600"/>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0" scaled="1"/>
            <a:tileRect/>
          </a:gradFill>
          <a:ln>
            <a:solidFill>
              <a:schemeClr val="tx1"/>
            </a:solidFill>
          </a:ln>
          <a:scene3d>
            <a:camera prst="orthographicFront"/>
            <a:lightRig rig="threePt" dir="t"/>
          </a:scene3d>
          <a:sp3d>
            <a:bevelT w="165100" prst="coolSlant"/>
          </a:sp3d>
        </p:spPr>
        <p:txBody>
          <a:bodyPr wrap="square" rtlCol="0">
            <a:spAutoFit/>
          </a:bodyPr>
          <a:lstStyle/>
          <a:p>
            <a:pPr marL="342900" indent="-342900"/>
            <a:r>
              <a:rPr lang="en-US" sz="2000" dirty="0" smtClean="0"/>
              <a:t>12.   Michigan</a:t>
            </a:r>
          </a:p>
          <a:p>
            <a:pPr marL="342900" indent="-342900"/>
            <a:r>
              <a:rPr lang="en-US" sz="2000" dirty="0" smtClean="0"/>
              <a:t>13.   Minnesota</a:t>
            </a:r>
          </a:p>
          <a:p>
            <a:pPr marL="342900" indent="-342900"/>
            <a:r>
              <a:rPr lang="en-US" sz="2000" dirty="0" smtClean="0"/>
              <a:t>14.   Nevada</a:t>
            </a:r>
          </a:p>
          <a:p>
            <a:pPr marL="342900" indent="-342900"/>
            <a:r>
              <a:rPr lang="en-US" sz="2000" dirty="0" smtClean="0"/>
              <a:t>15.   New Hampshire</a:t>
            </a:r>
          </a:p>
          <a:p>
            <a:pPr marL="342900" indent="-342900"/>
            <a:r>
              <a:rPr lang="en-US" sz="2000" dirty="0" smtClean="0"/>
              <a:t>16.   New York</a:t>
            </a:r>
          </a:p>
          <a:p>
            <a:pPr marL="342900" indent="-342900"/>
            <a:r>
              <a:rPr lang="en-US" sz="2000" dirty="0" smtClean="0"/>
              <a:t>17.   New Jersey</a:t>
            </a:r>
          </a:p>
          <a:p>
            <a:pPr marL="342900" indent="-342900"/>
            <a:r>
              <a:rPr lang="en-US" sz="2000" dirty="0" smtClean="0"/>
              <a:t>18.   Ohio</a:t>
            </a:r>
          </a:p>
          <a:p>
            <a:pPr marL="342900" indent="-342900"/>
            <a:r>
              <a:rPr lang="en-US" sz="2000" dirty="0" smtClean="0"/>
              <a:t>19.   Oregon</a:t>
            </a:r>
          </a:p>
          <a:p>
            <a:pPr marL="342900" indent="-342900"/>
            <a:r>
              <a:rPr lang="en-US" sz="2000" dirty="0" smtClean="0"/>
              <a:t>20.   Pennsylvania</a:t>
            </a:r>
          </a:p>
          <a:p>
            <a:pPr marL="342900" indent="-342900"/>
            <a:r>
              <a:rPr lang="en-US" sz="2000" dirty="0" smtClean="0"/>
              <a:t>21.   Rhode Island</a:t>
            </a:r>
          </a:p>
          <a:p>
            <a:pPr marL="342900" indent="-342900"/>
            <a:r>
              <a:rPr lang="en-US" sz="2000" dirty="0" smtClean="0"/>
              <a:t>22.   Vermont</a:t>
            </a:r>
          </a:p>
          <a:p>
            <a:pPr marL="342900" indent="-342900"/>
            <a:r>
              <a:rPr lang="en-US" sz="2000" dirty="0" smtClean="0"/>
              <a:t>23.   West Virginia</a:t>
            </a:r>
          </a:p>
          <a:p>
            <a:pPr marL="342900" indent="-342900"/>
            <a:endParaRPr lang="en-US" dirty="0"/>
          </a:p>
        </p:txBody>
      </p:sp>
    </p:spTree>
  </p:cSld>
  <p:clrMapOvr>
    <a:masterClrMapping/>
  </p:clrMapOvr>
  <p:transition>
    <p:fade thruBlk="1"/>
    <p:sndAc>
      <p:stSnd>
        <p:snd r:embed="rId2" name="drumroll.wav" builtIn="1"/>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interweb.in/attachments/pc-wallpapers/16375d1223299224-abstract-wallpapers-images-photos-picture-gallery-blue-abstract-vista-wallpaper.jpg"/>
          <p:cNvPicPr>
            <a:picLocks noChangeAspect="1" noChangeArrowheads="1"/>
          </p:cNvPicPr>
          <p:nvPr/>
        </p:nvPicPr>
        <p:blipFill>
          <a:blip r:embed="rId3"/>
          <a:srcRect/>
          <a:stretch>
            <a:fillRect/>
          </a:stretch>
        </p:blipFill>
        <p:spPr bwMode="auto">
          <a:xfrm>
            <a:off x="-1" y="0"/>
            <a:ext cx="9144001" cy="6858000"/>
          </a:xfrm>
          <a:prstGeom prst="rect">
            <a:avLst/>
          </a:prstGeom>
          <a:noFill/>
        </p:spPr>
      </p:pic>
      <p:sp>
        <p:nvSpPr>
          <p:cNvPr id="2" name="Title 1"/>
          <p:cNvSpPr>
            <a:spLocks noGrp="1"/>
          </p:cNvSpPr>
          <p:nvPr>
            <p:ph type="title"/>
          </p:nvPr>
        </p:nvSpPr>
        <p:spPr>
          <a:xfrm>
            <a:off x="1752600" y="304800"/>
            <a:ext cx="5410200" cy="14478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0" scaled="1"/>
            <a:tileRect/>
          </a:gradFill>
          <a:ln>
            <a:solidFill>
              <a:schemeClr val="tx1"/>
            </a:solidFill>
          </a:ln>
          <a:scene3d>
            <a:camera prst="orthographicFront"/>
            <a:lightRig rig="threePt" dir="t"/>
          </a:scene3d>
          <a:sp3d>
            <a:bevelT w="165100" prst="coolSlant"/>
          </a:sp3d>
        </p:spPr>
        <p:txBody>
          <a:bodyPr>
            <a:noAutofit/>
          </a:bodyPr>
          <a:lstStyle/>
          <a:p>
            <a:r>
              <a:rPr lang="en-US" sz="6600" u="sng" dirty="0" smtClean="0"/>
              <a:t>Border States</a:t>
            </a:r>
            <a:endParaRPr lang="en-US" sz="6600" u="sng" dirty="0"/>
          </a:p>
        </p:txBody>
      </p:sp>
      <p:sp>
        <p:nvSpPr>
          <p:cNvPr id="3" name="Content Placeholder 2"/>
          <p:cNvSpPr>
            <a:spLocks noGrp="1"/>
          </p:cNvSpPr>
          <p:nvPr>
            <p:ph sz="half" idx="1"/>
          </p:nvPr>
        </p:nvSpPr>
        <p:spPr>
          <a:xfrm>
            <a:off x="1676400" y="2133600"/>
            <a:ext cx="5486400" cy="28194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8900000" scaled="1"/>
            <a:tileRect/>
          </a:gradFill>
          <a:ln>
            <a:solidFill>
              <a:schemeClr val="tx1"/>
            </a:solidFill>
          </a:ln>
          <a:scene3d>
            <a:camera prst="orthographicFront"/>
            <a:lightRig rig="threePt" dir="t"/>
          </a:scene3d>
          <a:sp3d>
            <a:bevelT w="165100" prst="coolSlant"/>
          </a:sp3d>
        </p:spPr>
        <p:txBody>
          <a:bodyPr>
            <a:normAutofit/>
          </a:bodyPr>
          <a:lstStyle/>
          <a:p>
            <a:r>
              <a:rPr lang="en-US" sz="4000" dirty="0" smtClean="0"/>
              <a:t>West Virginia</a:t>
            </a:r>
          </a:p>
          <a:p>
            <a:r>
              <a:rPr lang="en-US" sz="4000" dirty="0" smtClean="0"/>
              <a:t>Kentucky</a:t>
            </a:r>
          </a:p>
          <a:p>
            <a:r>
              <a:rPr lang="en-US" sz="4000" dirty="0" smtClean="0"/>
              <a:t>Missouri</a:t>
            </a:r>
            <a:endParaRPr lang="en-US" sz="4000" dirty="0"/>
          </a:p>
        </p:txBody>
      </p:sp>
      <p:sp>
        <p:nvSpPr>
          <p:cNvPr id="6" name="TextBox 5"/>
          <p:cNvSpPr txBox="1"/>
          <p:nvPr/>
        </p:nvSpPr>
        <p:spPr>
          <a:xfrm>
            <a:off x="1600200" y="5334000"/>
            <a:ext cx="5638800" cy="646331"/>
          </a:xfrm>
          <a:prstGeom prst="rect">
            <a:avLst/>
          </a:prstGeom>
          <a:solidFill>
            <a:srgbClr val="FFC000"/>
          </a:solidFill>
          <a:ln>
            <a:solidFill>
              <a:schemeClr val="tx1"/>
            </a:solidFill>
          </a:ln>
          <a:scene3d>
            <a:camera prst="orthographicFront"/>
            <a:lightRig rig="threePt" dir="t"/>
          </a:scene3d>
          <a:sp3d>
            <a:bevelT w="165100" prst="coolSlant"/>
          </a:sp3d>
        </p:spPr>
        <p:txBody>
          <a:bodyPr wrap="square" rtlCol="0">
            <a:spAutoFit/>
          </a:bodyPr>
          <a:lstStyle/>
          <a:p>
            <a:r>
              <a:rPr lang="en-US" dirty="0" smtClean="0"/>
              <a:t>       These states kept slavery but did not </a:t>
            </a:r>
          </a:p>
          <a:p>
            <a:r>
              <a:rPr lang="en-US" dirty="0" smtClean="0"/>
              <a:t>        join the Confederacy!</a:t>
            </a:r>
            <a:endParaRPr lang="en-US" dirty="0"/>
          </a:p>
        </p:txBody>
      </p:sp>
    </p:spTree>
  </p:cSld>
  <p:clrMapOvr>
    <a:masterClrMapping/>
  </p:clrMapOvr>
  <p:transition>
    <p:wheel spokes="8"/>
    <p:sndAc>
      <p:stSnd>
        <p:snd r:embed="rId2" name="drumroll.wav" builtIn="1"/>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alsindyan.org/sites/default/files/BM-Alliances.jpg?1288371014"/>
          <p:cNvPicPr>
            <a:picLocks noChangeAspect="1" noChangeArrowheads="1"/>
          </p:cNvPicPr>
          <p:nvPr/>
        </p:nvPicPr>
        <p:blipFill>
          <a:blip r:embed="rId3"/>
          <a:srcRect/>
          <a:stretch>
            <a:fillRect/>
          </a:stretch>
        </p:blipFill>
        <p:spPr bwMode="auto">
          <a:xfrm>
            <a:off x="0" y="0"/>
            <a:ext cx="9144000" cy="6885140"/>
          </a:xfrm>
          <a:prstGeom prst="rect">
            <a:avLst/>
          </a:prstGeom>
          <a:noFill/>
        </p:spPr>
      </p:pic>
      <p:sp>
        <p:nvSpPr>
          <p:cNvPr id="2" name="Title 1"/>
          <p:cNvSpPr>
            <a:spLocks noGrp="1"/>
          </p:cNvSpPr>
          <p:nvPr>
            <p:ph type="title"/>
          </p:nvPr>
        </p:nvSpPr>
        <p:spPr>
          <a:xfrm>
            <a:off x="2057400" y="152400"/>
            <a:ext cx="5181600" cy="1143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effectLst/>
          <a:scene3d>
            <a:camera prst="orthographicFront"/>
            <a:lightRig rig="threePt" dir="t"/>
          </a:scene3d>
          <a:sp3d>
            <a:bevelT w="165100" prst="coolSlant"/>
          </a:sp3d>
        </p:spPr>
        <p:txBody>
          <a:bodyPr/>
          <a:lstStyle/>
          <a:p>
            <a:r>
              <a:rPr lang="en-US" u="sng" dirty="0" smtClean="0"/>
              <a:t>Alliances</a:t>
            </a:r>
            <a:endParaRPr lang="en-US" u="sng" dirty="0"/>
          </a:p>
        </p:txBody>
      </p:sp>
      <p:sp>
        <p:nvSpPr>
          <p:cNvPr id="3" name="Content Placeholder 2"/>
          <p:cNvSpPr>
            <a:spLocks noGrp="1"/>
          </p:cNvSpPr>
          <p:nvPr>
            <p:ph sz="half" idx="1"/>
          </p:nvPr>
        </p:nvSpPr>
        <p:spPr>
          <a:xfrm>
            <a:off x="152400" y="4419600"/>
            <a:ext cx="8763000" cy="2286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0" scaled="1"/>
            <a:tileRect/>
          </a:gradFill>
          <a:ln>
            <a:solidFill>
              <a:schemeClr val="tx1"/>
            </a:solidFill>
          </a:ln>
          <a:scene3d>
            <a:camera prst="orthographicFront"/>
            <a:lightRig rig="threePt" dir="t"/>
          </a:scene3d>
          <a:sp3d>
            <a:bevelT w="165100" prst="coolSlant"/>
          </a:sp3d>
        </p:spPr>
        <p:txBody>
          <a:bodyPr>
            <a:normAutofit fontScale="92500" lnSpcReduction="10000"/>
          </a:bodyPr>
          <a:lstStyle/>
          <a:p>
            <a:pPr>
              <a:buNone/>
            </a:pPr>
            <a:r>
              <a:rPr lang="en-US" dirty="0" smtClean="0"/>
              <a:t>	The Confederacy also had alliances with the French and British, they needed them because they could not make all of the ammunition and weapons they needed to win the war.  After the British had lost to the United States during the revolutionary war, they still had a little rivalry, so they aided their enemies.  </a:t>
            </a:r>
            <a:endParaRPr lang="en-US" dirty="0"/>
          </a:p>
        </p:txBody>
      </p:sp>
    </p:spTree>
  </p:cSld>
  <p:clrMapOvr>
    <a:masterClrMapping/>
  </p:clrMapOvr>
  <p:transition>
    <p:wheel spokes="8"/>
    <p:sndAc>
      <p:stSnd>
        <p:snd r:embed="rId2" name="applause.wav" builtIn="1"/>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4" name="Picture 8" descr="http://www.iphonematters.com/images/uploads/27862-hi-traffic.jpg"/>
          <p:cNvPicPr>
            <a:picLocks noChangeAspect="1" noChangeArrowheads="1"/>
          </p:cNvPicPr>
          <p:nvPr/>
        </p:nvPicPr>
        <p:blipFill>
          <a:blip r:embed="rId2"/>
          <a:srcRect/>
          <a:stretch>
            <a:fillRect/>
          </a:stretch>
        </p:blipFill>
        <p:spPr bwMode="auto">
          <a:xfrm>
            <a:off x="0" y="0"/>
            <a:ext cx="9128470" cy="6858000"/>
          </a:xfrm>
          <a:prstGeom prst="rect">
            <a:avLst/>
          </a:prstGeom>
          <a:noFill/>
        </p:spPr>
      </p:pic>
      <p:sp>
        <p:nvSpPr>
          <p:cNvPr id="2" name="Title 1"/>
          <p:cNvSpPr>
            <a:spLocks noGrp="1"/>
          </p:cNvSpPr>
          <p:nvPr>
            <p:ph type="title"/>
          </p:nvPr>
        </p:nvSpPr>
        <p:spPr>
          <a:xfrm>
            <a:off x="2057400" y="228600"/>
            <a:ext cx="5029200" cy="1143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6200000" scaled="1"/>
            <a:tileRect/>
          </a:gradFill>
          <a:ln>
            <a:solidFill>
              <a:schemeClr val="tx1"/>
            </a:solidFill>
          </a:ln>
          <a:scene3d>
            <a:camera prst="orthographicFront"/>
            <a:lightRig rig="threePt" dir="t"/>
          </a:scene3d>
          <a:sp3d>
            <a:bevelT w="165100" prst="coolSlant"/>
          </a:sp3d>
        </p:spPr>
        <p:txBody>
          <a:bodyPr/>
          <a:lstStyle/>
          <a:p>
            <a:r>
              <a:rPr lang="en-US" dirty="0" smtClean="0"/>
              <a:t>Transportation</a:t>
            </a:r>
            <a:endParaRPr lang="en-US" dirty="0"/>
          </a:p>
        </p:txBody>
      </p:sp>
      <p:sp>
        <p:nvSpPr>
          <p:cNvPr id="3" name="Content Placeholder 2"/>
          <p:cNvSpPr>
            <a:spLocks noGrp="1"/>
          </p:cNvSpPr>
          <p:nvPr>
            <p:ph sz="half" idx="1"/>
          </p:nvPr>
        </p:nvSpPr>
        <p:spPr>
          <a:xfrm>
            <a:off x="838200" y="1828800"/>
            <a:ext cx="2286000" cy="18288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50000" t="50000" r="50000" b="50000"/>
            </a:path>
            <a:tileRect/>
          </a:gradFill>
          <a:ln>
            <a:solidFill>
              <a:schemeClr val="tx1"/>
            </a:solidFill>
          </a:ln>
          <a:scene3d>
            <a:camera prst="orthographicFront"/>
            <a:lightRig rig="threePt" dir="t"/>
          </a:scene3d>
          <a:sp3d>
            <a:bevelT w="165100" prst="coolSlant"/>
          </a:sp3d>
        </p:spPr>
        <p:txBody>
          <a:bodyPr/>
          <a:lstStyle/>
          <a:p>
            <a:pPr algn="ctr"/>
            <a:r>
              <a:rPr lang="en-US" dirty="0" smtClean="0"/>
              <a:t>Trains</a:t>
            </a:r>
          </a:p>
          <a:p>
            <a:pPr algn="ctr"/>
            <a:r>
              <a:rPr lang="en-US" dirty="0" smtClean="0"/>
              <a:t>Wagons</a:t>
            </a:r>
          </a:p>
          <a:p>
            <a:pPr algn="ctr"/>
            <a:r>
              <a:rPr lang="en-US" dirty="0" smtClean="0"/>
              <a:t>Horses</a:t>
            </a:r>
            <a:endParaRPr lang="en-US" dirty="0"/>
          </a:p>
        </p:txBody>
      </p:sp>
      <p:pic>
        <p:nvPicPr>
          <p:cNvPr id="1026" name="Picture 2" descr="http://www.lemen.com/images/horse01.jpg"/>
          <p:cNvPicPr>
            <a:picLocks noChangeAspect="1" noChangeArrowheads="1"/>
          </p:cNvPicPr>
          <p:nvPr/>
        </p:nvPicPr>
        <p:blipFill>
          <a:blip r:embed="rId3"/>
          <a:srcRect/>
          <a:stretch>
            <a:fillRect/>
          </a:stretch>
        </p:blipFill>
        <p:spPr bwMode="auto">
          <a:xfrm>
            <a:off x="6248400" y="1828800"/>
            <a:ext cx="2209800" cy="1828800"/>
          </a:xfrm>
          <a:prstGeom prst="rect">
            <a:avLst/>
          </a:prstGeom>
          <a:noFill/>
          <a:ln>
            <a:solidFill>
              <a:schemeClr val="tx1"/>
            </a:solidFill>
          </a:ln>
        </p:spPr>
      </p:pic>
      <p:pic>
        <p:nvPicPr>
          <p:cNvPr id="14338" name="Picture 2" descr="http://www.kennesaw.com/images/the-general-train.jpg"/>
          <p:cNvPicPr>
            <a:picLocks noChangeAspect="1" noChangeArrowheads="1"/>
          </p:cNvPicPr>
          <p:nvPr/>
        </p:nvPicPr>
        <p:blipFill>
          <a:blip r:embed="rId4"/>
          <a:srcRect/>
          <a:stretch>
            <a:fillRect/>
          </a:stretch>
        </p:blipFill>
        <p:spPr bwMode="auto">
          <a:xfrm>
            <a:off x="2133600" y="3886200"/>
            <a:ext cx="4696314" cy="2590800"/>
          </a:xfrm>
          <a:prstGeom prst="rect">
            <a:avLst/>
          </a:prstGeom>
          <a:noFill/>
          <a:ln>
            <a:solidFill>
              <a:schemeClr val="tx1"/>
            </a:solidFill>
          </a:ln>
        </p:spPr>
      </p:pic>
      <p:pic>
        <p:nvPicPr>
          <p:cNvPr id="14342" name="Picture 6" descr="http://www.legendsofamerica.com/photos-americanhistory/Civil%20War%20Wagon,%201865-500.jpg"/>
          <p:cNvPicPr>
            <a:picLocks noChangeAspect="1" noChangeArrowheads="1"/>
          </p:cNvPicPr>
          <p:nvPr/>
        </p:nvPicPr>
        <p:blipFill>
          <a:blip r:embed="rId5"/>
          <a:srcRect/>
          <a:stretch>
            <a:fillRect/>
          </a:stretch>
        </p:blipFill>
        <p:spPr bwMode="auto">
          <a:xfrm>
            <a:off x="3352800" y="1828800"/>
            <a:ext cx="2590800" cy="1828800"/>
          </a:xfrm>
          <a:prstGeom prst="rect">
            <a:avLst/>
          </a:prstGeom>
          <a:noFill/>
          <a:ln>
            <a:solidFill>
              <a:schemeClr val="tx1"/>
            </a:solid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roflcon.org/wp-content/uploads/2010/01/explosion.jpg"/>
          <p:cNvPicPr>
            <a:picLocks noChangeAspect="1" noChangeArrowheads="1"/>
          </p:cNvPicPr>
          <p:nvPr/>
        </p:nvPicPr>
        <p:blipFill>
          <a:blip r:embed="rId3"/>
          <a:srcRect/>
          <a:stretch>
            <a:fillRect/>
          </a:stretch>
        </p:blipFill>
        <p:spPr bwMode="auto">
          <a:xfrm>
            <a:off x="0" y="0"/>
            <a:ext cx="9144000" cy="6886101"/>
          </a:xfrm>
          <a:prstGeom prst="rect">
            <a:avLst/>
          </a:prstGeom>
          <a:noFill/>
        </p:spPr>
      </p:pic>
      <p:sp>
        <p:nvSpPr>
          <p:cNvPr id="2" name="Title 1"/>
          <p:cNvSpPr>
            <a:spLocks noGrp="1"/>
          </p:cNvSpPr>
          <p:nvPr>
            <p:ph type="title"/>
          </p:nvPr>
        </p:nvSpPr>
        <p:spPr>
          <a:xfrm>
            <a:off x="1828800" y="152400"/>
            <a:ext cx="5486400" cy="1143000"/>
          </a:xfr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a:solidFill>
              <a:schemeClr val="tx1"/>
            </a:solidFill>
          </a:ln>
          <a:scene3d>
            <a:camera prst="orthographicFront"/>
            <a:lightRig rig="threePt" dir="t"/>
          </a:scene3d>
          <a:sp3d>
            <a:bevelT w="165100" prst="coolSlant"/>
          </a:sp3d>
        </p:spPr>
        <p:txBody>
          <a:bodyPr>
            <a:normAutofit fontScale="90000"/>
          </a:bodyPr>
          <a:lstStyle/>
          <a:p>
            <a:r>
              <a:rPr lang="en-US" u="sng" dirty="0" smtClean="0"/>
              <a:t>Weapons During the War</a:t>
            </a:r>
            <a:endParaRPr lang="en-US" u="sng" dirty="0"/>
          </a:p>
        </p:txBody>
      </p:sp>
      <p:sp>
        <p:nvSpPr>
          <p:cNvPr id="5" name="TextBox 4"/>
          <p:cNvSpPr txBox="1"/>
          <p:nvPr/>
        </p:nvSpPr>
        <p:spPr>
          <a:xfrm>
            <a:off x="5562600" y="1447800"/>
            <a:ext cx="2286000" cy="584775"/>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tx1"/>
            </a:solidFill>
          </a:ln>
        </p:spPr>
        <p:txBody>
          <a:bodyPr wrap="square" rtlCol="0">
            <a:spAutoFit/>
          </a:bodyPr>
          <a:lstStyle/>
          <a:p>
            <a:r>
              <a:rPr lang="en-US" sz="3200" dirty="0" smtClean="0"/>
              <a:t>CANNONS!</a:t>
            </a:r>
            <a:endParaRPr lang="en-US" sz="3200" dirty="0"/>
          </a:p>
        </p:txBody>
      </p:sp>
      <p:sp>
        <p:nvSpPr>
          <p:cNvPr id="6" name="TextBox 5"/>
          <p:cNvSpPr txBox="1"/>
          <p:nvPr/>
        </p:nvSpPr>
        <p:spPr>
          <a:xfrm>
            <a:off x="2057400" y="1447800"/>
            <a:ext cx="1066800" cy="369332"/>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tx1"/>
            </a:solidFill>
          </a:ln>
        </p:spPr>
        <p:txBody>
          <a:bodyPr wrap="square" rtlCol="0">
            <a:spAutoFit/>
          </a:bodyPr>
          <a:lstStyle/>
          <a:p>
            <a:r>
              <a:rPr lang="en-US" dirty="0" smtClean="0"/>
              <a:t>PISTOLS!</a:t>
            </a:r>
            <a:endParaRPr lang="en-US" dirty="0"/>
          </a:p>
        </p:txBody>
      </p:sp>
      <p:sp>
        <p:nvSpPr>
          <p:cNvPr id="7" name="TextBox 6"/>
          <p:cNvSpPr txBox="1"/>
          <p:nvPr/>
        </p:nvSpPr>
        <p:spPr>
          <a:xfrm>
            <a:off x="2743200" y="2362200"/>
            <a:ext cx="1905000" cy="769441"/>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tx1"/>
            </a:solidFill>
          </a:ln>
        </p:spPr>
        <p:txBody>
          <a:bodyPr wrap="square" rtlCol="0">
            <a:spAutoFit/>
          </a:bodyPr>
          <a:lstStyle/>
          <a:p>
            <a:r>
              <a:rPr lang="en-US" sz="4400" dirty="0" smtClean="0"/>
              <a:t>RIFLES!</a:t>
            </a:r>
            <a:endParaRPr lang="en-US" sz="4400" dirty="0"/>
          </a:p>
        </p:txBody>
      </p:sp>
      <p:sp>
        <p:nvSpPr>
          <p:cNvPr id="8" name="TextBox 7"/>
          <p:cNvSpPr txBox="1"/>
          <p:nvPr/>
        </p:nvSpPr>
        <p:spPr>
          <a:xfrm>
            <a:off x="3962400" y="1676400"/>
            <a:ext cx="1371600" cy="369332"/>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a:solidFill>
              <a:schemeClr val="tx1"/>
            </a:solidFill>
          </a:ln>
        </p:spPr>
        <p:txBody>
          <a:bodyPr wrap="square" rtlCol="0">
            <a:spAutoFit/>
          </a:bodyPr>
          <a:lstStyle/>
          <a:p>
            <a:r>
              <a:rPr lang="en-US" dirty="0" smtClean="0"/>
              <a:t>SWORDS!</a:t>
            </a:r>
            <a:endParaRPr lang="en-US" dirty="0"/>
          </a:p>
        </p:txBody>
      </p:sp>
    </p:spTree>
  </p:cSld>
  <p:clrMapOvr>
    <a:masterClrMapping/>
  </p:clrMapOvr>
  <p:transition>
    <p:dissolve/>
    <p:sndAc>
      <p:stSnd>
        <p:snd r:embed="rId2" name="explode.wav" builtIn="1"/>
      </p:stSnd>
    </p:sndAc>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TotalTime>
  <Words>607</Words>
  <Application>Microsoft Office PowerPoint</Application>
  <PresentationFormat>On-screen Show (4:3)</PresentationFormat>
  <Paragraphs>132</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When it happened &amp; why it happened</vt:lpstr>
      <vt:lpstr>The People Involved…</vt:lpstr>
      <vt:lpstr>Confederate States</vt:lpstr>
      <vt:lpstr>Union States</vt:lpstr>
      <vt:lpstr>Border States</vt:lpstr>
      <vt:lpstr>Alliances</vt:lpstr>
      <vt:lpstr>Transportation</vt:lpstr>
      <vt:lpstr>Weapons During the War</vt:lpstr>
      <vt:lpstr>Rifles</vt:lpstr>
      <vt:lpstr>Swords</vt:lpstr>
      <vt:lpstr>Pistols</vt:lpstr>
      <vt:lpstr>Cannons</vt:lpstr>
      <vt:lpstr>Presidents of the Civil War</vt:lpstr>
      <vt:lpstr>Battle at Fort Sumter</vt:lpstr>
      <vt:lpstr>First Battle at Bull Run</vt:lpstr>
      <vt:lpstr>Battle at Gettysburg</vt:lpstr>
      <vt:lpstr>Second Battle at Fort Fisher</vt:lpstr>
      <vt:lpstr>Battle at Appomattox Courthouse</vt:lpstr>
      <vt:lpstr>How did this war affect us?</vt:lpstr>
    </vt:vector>
  </TitlesOfParts>
  <Company>NHCS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Civil War</dc:title>
  <dc:creator>kody.deda</dc:creator>
  <cp:lastModifiedBy>kody.deda</cp:lastModifiedBy>
  <cp:revision>48</cp:revision>
  <dcterms:created xsi:type="dcterms:W3CDTF">2011-03-18T14:30:00Z</dcterms:created>
  <dcterms:modified xsi:type="dcterms:W3CDTF">2011-03-31T13:33:16Z</dcterms:modified>
</cp:coreProperties>
</file>